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0" r:id="rId6"/>
    <p:sldId id="267" r:id="rId7"/>
    <p:sldId id="261" r:id="rId8"/>
    <p:sldId id="259" r:id="rId9"/>
    <p:sldId id="266" r:id="rId10"/>
    <p:sldId id="268" r:id="rId11"/>
    <p:sldId id="263" r:id="rId12"/>
    <p:sldId id="265" r:id="rId13"/>
  </p:sldIdLst>
  <p:sldSz cx="12192000" cy="6858000"/>
  <p:notesSz cx="6858000" cy="9144000"/>
  <p:embeddedFontLst>
    <p:embeddedFont>
      <p:font typeface="Amellinda Weddings" panose="020B0604020202020204" charset="0"/>
      <p:regular r:id="rId15"/>
    </p:embeddedFont>
    <p:embeddedFont>
      <p:font typeface="Bochins Font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4C34"/>
    <a:srgbClr val="4A4852"/>
    <a:srgbClr val="625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AD74E-4921-4213-B6D0-E8E3069AE0F4}" type="datetimeFigureOut">
              <a:rPr lang="en-ID" smtClean="0"/>
              <a:t>17/09/2021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80369-8DF6-44B6-92E9-D9C1453BAC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30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243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397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80369-8DF6-44B6-92E9-D9C1453BACEE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005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5595-654F-4990-96B8-1CF4FFA6F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F21FA-C579-4D8D-85D9-75D82FA1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4CBA-2F6D-4FEA-ACC3-DB9261DA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94D66-8490-4191-A91C-36F91BAB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C6D3E-1C13-482C-9BDC-CA8CE15A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1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1C84-726A-4398-8CC5-9B64FE89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E90C4-6732-43F6-933D-BCD057FC2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87B1E-17C7-4EF2-8884-100C29112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D6D8C-EFB4-442A-97D8-720299B6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1028-3E84-4F12-8F64-AB381A38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3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F2DA0-3277-4BBB-9635-22C1A8821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863D4-00D5-4884-94C9-21352FE99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30104-908B-486F-BB56-0E0C821A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F6B6E-1846-4DE5-8DDA-161FC34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F6213-83A6-45A5-A1A6-2BC274A1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4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BADD-F511-43A8-8D88-322FDF5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C9FD1-0A02-4EDE-89A3-21EF794C0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052CE-4152-42FF-AA3E-44FEEDBA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FB530-99F5-4984-A766-2AA628B9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38487-C381-4370-8AD0-BC7E02BA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4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6728-8669-4114-B587-6CCADCAE5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8F676-5A50-439C-A40E-D0EA0E13F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92BF9-71D0-474E-A12B-12313CE9A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BE7F-3738-4A6E-9BE7-080DC761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C51D6-9DED-4633-A322-B7EE639C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4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CD5C-E958-4B8F-911A-A347F142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2A46-4262-4E0A-922C-FFD52FEA4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A75E-3451-49A2-9119-369B41A4C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14E95-14C1-4A9B-AC6F-B3C1CE10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82AB0-50AD-4DD8-BA32-CD94CCCE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FF8E9-C65D-4CF1-B6E4-CF33573A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3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2A6C-DEFD-4F88-B8DE-FCE18DAC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C0AB0-D5FA-46B3-B0C2-CB4EAC44F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172B7-3B77-4FD8-9AE6-770411D4E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1B7B1-45C3-4E4C-BAE5-E8841C1B3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30A1A-FE3C-46DA-BCCA-53EC6EEC39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34A09-AD19-4948-A1AE-5224E2AC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6BA1B-69B7-44D9-9C57-F62D77D1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4B7A7-6F2A-431C-B902-5D784936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68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5E98-B8B6-47A8-8A9E-B79A7D4C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4DAB2-9576-4916-B80A-DCFDF54E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B888B-E383-4CC2-BC06-73724BDC0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55120-7922-41A6-A25E-DD7362D9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4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D2DA70-CB39-48C0-B282-26C2C0B1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BA026-B167-4E9F-AC0D-6FD0F8EC4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4188-04DF-4C6D-AA5E-95BECCA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7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405EC-1EF2-406E-ADA9-DA5FF2A6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61808-3D1F-4CBE-A92F-1C51F5BDD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A3100-F765-415C-BC0F-AC7D2FCAC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8D79F-A8A3-47DF-A9C4-A3F94CA1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85F1C-7103-4682-A0E5-9001E009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E1DE0-6B05-4DDD-A85B-1D37A914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3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C9E6-ACDF-4E07-95C3-0700D3723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831E2-DFB8-4DFA-B8D0-0040DC97E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378E9-8A94-48C4-9950-E2C9AE790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BA5EC-9616-42B4-8942-E2FF19CD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154EB-C709-4598-9CB1-5CF37B61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DDA34-6597-466C-AE20-F1B38C83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49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993C78-A17F-4733-8F2A-847B37A7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F6E70-D73A-4D43-9930-2053AAF5A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8F52C-243C-4C4D-BFC4-24CB0739A0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D7556-55E4-4DB3-8F81-9A92CB909A1F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4BA9-7455-4191-B406-CF3F478C5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948A4-BB27-490C-8A3C-1DC8E3675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C34B0-410B-4D2E-B37A-495E3EAC4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6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6.JPG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microsoft.com/office/2007/relationships/hdphoto" Target="../media/hdphoto2.wdp"/><Relationship Id="rId1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4.wdp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png"/><Relationship Id="rId3" Type="http://schemas.openxmlformats.org/officeDocument/2006/relationships/image" Target="../media/image31.JPG"/><Relationship Id="rId7" Type="http://schemas.openxmlformats.org/officeDocument/2006/relationships/image" Target="../media/image33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microsoft.com/office/2007/relationships/hdphoto" Target="../media/hdphoto2.wdp"/><Relationship Id="rId1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499CEFC-BB6B-4792-A59E-1F155F38F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265" y="0"/>
            <a:ext cx="61722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B25FDB-D793-4AD3-859F-35485E08CB2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82497" y="1555531"/>
            <a:ext cx="5873629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1F1F0E-18A7-4E79-9E77-FC31B8DC3577}"/>
              </a:ext>
            </a:extLst>
          </p:cNvPr>
          <p:cNvSpPr txBox="1"/>
          <p:nvPr/>
        </p:nvSpPr>
        <p:spPr>
          <a:xfrm>
            <a:off x="7267575" y="2290227"/>
            <a:ext cx="3695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4A4852"/>
                </a:solidFill>
                <a:latin typeface="Amellinda Weddings" pitchFamily="50" charset="0"/>
              </a:rPr>
              <a:t>Komunikasi</a:t>
            </a:r>
            <a:r>
              <a:rPr lang="en-US" sz="4000" b="1" dirty="0">
                <a:solidFill>
                  <a:srgbClr val="4A4852"/>
                </a:solidFill>
                <a:latin typeface="Amellinda Weddings" pitchFamily="50" charset="0"/>
              </a:rPr>
              <a:t>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EA828-E312-4A60-839B-DE808207AA7C}"/>
              </a:ext>
            </a:extLst>
          </p:cNvPr>
          <p:cNvSpPr txBox="1"/>
          <p:nvPr/>
        </p:nvSpPr>
        <p:spPr>
          <a:xfrm>
            <a:off x="7661372" y="3429000"/>
            <a:ext cx="302037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Nama	: Rahmah Nur Fadhilah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NIM	: 202031230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Kelas	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Informatika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 F</a:t>
            </a:r>
          </a:p>
          <a:p>
            <a:pPr algn="ctr"/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Institut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Teknologi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 PLN Jakarta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E9DD13-5635-421A-B798-727D85CADB34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0139" y="-832048"/>
            <a:ext cx="3068193" cy="35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DB2896-D725-435C-B2C5-F77F10E93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1" y="927878"/>
            <a:ext cx="4714874" cy="97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C8A99-DEBE-4A0F-89D3-F96E9B4CAAFE}"/>
              </a:ext>
            </a:extLst>
          </p:cNvPr>
          <p:cNvSpPr txBox="1"/>
          <p:nvPr/>
        </p:nvSpPr>
        <p:spPr>
          <a:xfrm>
            <a:off x="1638383" y="1120926"/>
            <a:ext cx="3633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Penelitian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1FA8C-1987-451F-9907-6BADAFCD1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41" y="2120453"/>
            <a:ext cx="2468674" cy="3547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33617-91BE-42CF-A79E-0C63C9AEAB19}"/>
              </a:ext>
            </a:extLst>
          </p:cNvPr>
          <p:cNvSpPr txBox="1"/>
          <p:nvPr/>
        </p:nvSpPr>
        <p:spPr>
          <a:xfrm>
            <a:off x="2332618" y="2889706"/>
            <a:ext cx="2048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Hasil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penelitian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adalah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sebuah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system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prototipe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kriptografi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pada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komunikasi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data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dengan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algoritma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AES 256.</a:t>
            </a:r>
          </a:p>
          <a:p>
            <a:pPr algn="ctr"/>
            <a:endParaRPr lang="en-US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88A7D3-E424-475D-9A81-A14E60B74D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8" t="10698" r="30754" b="13746"/>
          <a:stretch/>
        </p:blipFill>
        <p:spPr>
          <a:xfrm>
            <a:off x="10714095" y="4270670"/>
            <a:ext cx="534166" cy="1253485"/>
          </a:xfrm>
          <a:prstGeom prst="rect">
            <a:avLst/>
          </a:prstGeom>
          <a:effectLst>
            <a:outerShdw blurRad="127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DECD60-532F-42E6-8DE2-2039307E5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4522">
            <a:off x="1745899" y="4145288"/>
            <a:ext cx="753081" cy="1551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E0E793-5C35-4FA1-A785-0526FA510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31" y="1241293"/>
            <a:ext cx="1894164" cy="197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191DE6-31F5-4D13-8292-2A8841252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21" y="5904653"/>
            <a:ext cx="1894164" cy="197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268678-61E7-477A-B280-4DC473163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809" y="5904653"/>
            <a:ext cx="1575072" cy="16444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2763F75-B553-4346-A688-0DC31AA88FAB}"/>
              </a:ext>
            </a:extLst>
          </p:cNvPr>
          <p:cNvGrpSpPr/>
          <p:nvPr/>
        </p:nvGrpSpPr>
        <p:grpSpPr>
          <a:xfrm>
            <a:off x="6522640" y="5254117"/>
            <a:ext cx="3926963" cy="650537"/>
            <a:chOff x="1529845" y="799676"/>
            <a:chExt cx="3884688" cy="73125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72084B-D0F2-4929-8B4D-B5720D133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06563" y="-777042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35E268-DDFC-438D-84F5-78E00C846F3A}"/>
                </a:ext>
              </a:extLst>
            </p:cNvPr>
            <p:cNvSpPr txBox="1"/>
            <p:nvPr/>
          </p:nvSpPr>
          <p:spPr>
            <a:xfrm>
              <a:off x="1791490" y="956680"/>
              <a:ext cx="3402912" cy="518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Sumber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: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Kriptografi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pad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Aplikasi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Komunikasi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Data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dengan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Algoritma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AES 256</a:t>
              </a:r>
            </a:p>
          </p:txBody>
        </p:sp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B45A0D1-D697-4DFA-93BE-CDDD4D439B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3" t="28458" r="30644" b="24104"/>
          <a:stretch/>
        </p:blipFill>
        <p:spPr>
          <a:xfrm>
            <a:off x="6193499" y="1923580"/>
            <a:ext cx="4562646" cy="32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35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586A3A-2947-4984-9178-DBABCD0DCC87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264E264-DD70-4646-BAA1-28C3D136B5D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D0A2B7-37DA-44B5-B556-0ABE3E4424AD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Block Arc 23">
              <a:extLst>
                <a:ext uri="{FF2B5EF4-FFF2-40B4-BE49-F238E27FC236}">
                  <a16:creationId xmlns:a16="http://schemas.microsoft.com/office/drawing/2014/main" id="{441BC16F-E252-49AB-A3E1-FD579139E87D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E7A51F-FF2A-4E02-AF7C-07BBC559AFD1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63A68D-B7E2-4FD3-87E1-4CAEDCDCF53D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41E743D-9DAF-4458-8715-A2918E18E2E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Block Arc 23">
              <a:extLst>
                <a:ext uri="{FF2B5EF4-FFF2-40B4-BE49-F238E27FC236}">
                  <a16:creationId xmlns:a16="http://schemas.microsoft.com/office/drawing/2014/main" id="{6783AA61-A4A1-42D5-9F31-1C0FA68D90C8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C69E3E-2989-4186-BCC4-F6440FCA0620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F29246-AE56-4963-91FC-DB1A787E2612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581A7F-640E-433E-BA7B-43695ABB9DF3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Block Arc 23">
              <a:extLst>
                <a:ext uri="{FF2B5EF4-FFF2-40B4-BE49-F238E27FC236}">
                  <a16:creationId xmlns:a16="http://schemas.microsoft.com/office/drawing/2014/main" id="{690B4485-9F6C-4470-B1E2-894042FF27BA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A47212-0C1A-4FA5-A6C6-D979B7A7AC96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83DC93-E937-4880-919B-6CA649D1FEE2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4315459-6918-4894-9463-443A6BD9FACE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Block Arc 23">
              <a:extLst>
                <a:ext uri="{FF2B5EF4-FFF2-40B4-BE49-F238E27FC236}">
                  <a16:creationId xmlns:a16="http://schemas.microsoft.com/office/drawing/2014/main" id="{49630DE4-6D46-4715-B4B7-7E660BDAE14C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F1A277-9CB9-454D-B48C-E466E5870E65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73A0976-42D5-4238-A715-81580136926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D73AE7-4590-4EAE-8799-270555AAD7B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Block Arc 23">
              <a:extLst>
                <a:ext uri="{FF2B5EF4-FFF2-40B4-BE49-F238E27FC236}">
                  <a16:creationId xmlns:a16="http://schemas.microsoft.com/office/drawing/2014/main" id="{18CC6915-A168-4BA3-80AB-A79D32DC350C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5440AC-4E7E-41BB-8D5B-464354488E7A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CC63BE9-3918-40F0-8E2C-32D60D76025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4A632C-5983-422B-8EA2-20C8AE4496D1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lock Arc 23">
              <a:extLst>
                <a:ext uri="{FF2B5EF4-FFF2-40B4-BE49-F238E27FC236}">
                  <a16:creationId xmlns:a16="http://schemas.microsoft.com/office/drawing/2014/main" id="{F8225959-D1BC-4B3E-960F-5B130636DBE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850D636-FC41-4B2B-85E0-68FACD8E2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9" t="81098" r="11211" b="346"/>
          <a:stretch/>
        </p:blipFill>
        <p:spPr>
          <a:xfrm>
            <a:off x="7152699" y="4058133"/>
            <a:ext cx="3477313" cy="18259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02CE4E-7676-4A19-8C7F-8340CAFF9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t="40986" r="41020" b="38717"/>
          <a:stretch/>
        </p:blipFill>
        <p:spPr>
          <a:xfrm>
            <a:off x="7241591" y="3173525"/>
            <a:ext cx="3395296" cy="19500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DE2D9C-B17D-4E9D-AB73-4B24ACF9AC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38" t="72807" r="1091" b="4050"/>
          <a:stretch/>
        </p:blipFill>
        <p:spPr>
          <a:xfrm>
            <a:off x="9913807" y="3493039"/>
            <a:ext cx="583927" cy="164619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EFC0B09-A531-489F-B6A8-671B4A60EC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0" t="38902" r="2044" b="35950"/>
          <a:stretch/>
        </p:blipFill>
        <p:spPr>
          <a:xfrm>
            <a:off x="6896860" y="3283145"/>
            <a:ext cx="963073" cy="214673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1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FD6801B-A7E9-41CD-B42A-846E0254B234}"/>
              </a:ext>
            </a:extLst>
          </p:cNvPr>
          <p:cNvSpPr txBox="1"/>
          <p:nvPr/>
        </p:nvSpPr>
        <p:spPr>
          <a:xfrm>
            <a:off x="6863664" y="2090438"/>
            <a:ext cx="4136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3512A"/>
                </a:solidFill>
                <a:latin typeface="Amellinda Weddings" pitchFamily="50" charset="0"/>
              </a:rPr>
              <a:t>Thank You </a:t>
            </a:r>
            <a:r>
              <a:rPr lang="en-US" sz="4400" b="1" dirty="0">
                <a:solidFill>
                  <a:srgbClr val="53512A"/>
                </a:solidFill>
                <a:latin typeface="Amellinda Weddings" pitchFamily="50" charset="0"/>
                <a:sym typeface="Wingdings" panose="05000000000000000000" pitchFamily="2" charset="2"/>
              </a:rPr>
              <a:t></a:t>
            </a:r>
            <a:endParaRPr lang="en-US" sz="4400" b="1" dirty="0">
              <a:solidFill>
                <a:srgbClr val="53512A"/>
              </a:solidFill>
              <a:latin typeface="Amellinda Weddings" pitchFamily="50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8968913-E6A0-40CF-A95E-96A189A25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32" y="3012054"/>
            <a:ext cx="2762623" cy="3190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3DF9660-9478-444E-81BF-5754A3132C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0810" r="-1140" b="-3190"/>
          <a:stretch/>
        </p:blipFill>
        <p:spPr>
          <a:xfrm>
            <a:off x="798273" y="4390150"/>
            <a:ext cx="1498020" cy="186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61F2BE6-E538-46B0-8846-155617B06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967784" y="1259273"/>
            <a:ext cx="2484013" cy="2176326"/>
          </a:xfrm>
          <a:prstGeom prst="rect">
            <a:avLst/>
          </a:prstGeom>
          <a:effectLst>
            <a:outerShdw blurRad="1016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1212B2C-B3B5-4AE8-A172-3D05BF706971}"/>
              </a:ext>
            </a:extLst>
          </p:cNvPr>
          <p:cNvSpPr txBox="1"/>
          <p:nvPr/>
        </p:nvSpPr>
        <p:spPr>
          <a:xfrm>
            <a:off x="3538360" y="1737662"/>
            <a:ext cx="1399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solidFill>
                  <a:srgbClr val="F4E0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chins Font" panose="02000503000000000000" pitchFamily="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95998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499CEFC-BB6B-4792-A59E-1F155F38F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126" y="0"/>
            <a:ext cx="61722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1F1F0E-18A7-4E79-9E77-FC31B8DC3577}"/>
              </a:ext>
            </a:extLst>
          </p:cNvPr>
          <p:cNvSpPr txBox="1"/>
          <p:nvPr/>
        </p:nvSpPr>
        <p:spPr>
          <a:xfrm>
            <a:off x="2044895" y="2750348"/>
            <a:ext cx="2701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A4852"/>
                </a:solidFill>
                <a:latin typeface="Amellinda Weddings" pitchFamily="50" charset="0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A09FD-3E32-4444-9425-81BE2664CDA6}"/>
              </a:ext>
            </a:extLst>
          </p:cNvPr>
          <p:cNvSpPr txBox="1"/>
          <p:nvPr/>
        </p:nvSpPr>
        <p:spPr>
          <a:xfrm>
            <a:off x="1960626" y="322360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</a:rPr>
              <a:t>                  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ochins Font" panose="02000503000000000000" pitchFamily="2" charset="0"/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ochins Font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47432-EE5A-4EA9-871C-D835CCC2B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7550" y="2281381"/>
            <a:ext cx="5137941" cy="5999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62919-08BF-4EB6-946B-963E77235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93677" y="-1136073"/>
            <a:ext cx="4160142" cy="48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7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4468F5-C72B-4305-9B92-223B2711A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8" t="85251" r="11370" b="1185"/>
          <a:stretch/>
        </p:blipFill>
        <p:spPr>
          <a:xfrm>
            <a:off x="1669579" y="4661931"/>
            <a:ext cx="3458012" cy="1360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C79446-85B5-43F2-852F-A4703448B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5" t="40919" r="42928" b="39157"/>
          <a:stretch/>
        </p:blipFill>
        <p:spPr>
          <a:xfrm>
            <a:off x="1669579" y="3100680"/>
            <a:ext cx="3539540" cy="2120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671691-9E8B-4534-A3AF-1277D1DF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7" t="37739" r="1466" b="35976"/>
          <a:stretch/>
        </p:blipFill>
        <p:spPr>
          <a:xfrm>
            <a:off x="1306700" y="3429000"/>
            <a:ext cx="1020046" cy="212046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0AECA-AC2C-4DE7-912C-08E9B9D5F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5" t="72530" r="1024" b="4404"/>
          <a:stretch/>
        </p:blipFill>
        <p:spPr>
          <a:xfrm>
            <a:off x="4650211" y="3641863"/>
            <a:ext cx="671779" cy="190759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172C78-BF8C-4A5F-8F39-ED7547898FD7}"/>
              </a:ext>
            </a:extLst>
          </p:cNvPr>
          <p:cNvSpPr txBox="1"/>
          <p:nvPr/>
        </p:nvSpPr>
        <p:spPr>
          <a:xfrm>
            <a:off x="1958082" y="1660908"/>
            <a:ext cx="309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7B4C34"/>
                </a:solidFill>
                <a:latin typeface="Amellinda Weddings" pitchFamily="50" charset="0"/>
              </a:rPr>
              <a:t>Welcome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3F0C1-F802-40D4-B6AC-563C38AAE629}"/>
              </a:ext>
            </a:extLst>
          </p:cNvPr>
          <p:cNvSpPr txBox="1"/>
          <p:nvPr/>
        </p:nvSpPr>
        <p:spPr>
          <a:xfrm>
            <a:off x="7054412" y="1958711"/>
            <a:ext cx="3831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7B4C34"/>
                </a:solidFill>
                <a:latin typeface="Amellinda Weddings" pitchFamily="50" charset="0"/>
              </a:rPr>
              <a:t>Materi</a:t>
            </a:r>
            <a:r>
              <a:rPr lang="en-US" sz="3200" b="1" dirty="0">
                <a:solidFill>
                  <a:srgbClr val="7B4C34"/>
                </a:solidFill>
                <a:latin typeface="Amellinda Weddings" pitchFamily="50" charset="0"/>
              </a:rPr>
              <a:t> yang </a:t>
            </a:r>
            <a:r>
              <a:rPr lang="en-US" sz="3200" b="1" dirty="0" err="1">
                <a:solidFill>
                  <a:srgbClr val="7B4C34"/>
                </a:solidFill>
                <a:latin typeface="Amellinda Weddings" pitchFamily="50" charset="0"/>
              </a:rPr>
              <a:t>Dibahas</a:t>
            </a:r>
            <a:endParaRPr lang="en-US" sz="3200" b="1" dirty="0">
              <a:solidFill>
                <a:srgbClr val="7B4C34"/>
              </a:solidFill>
              <a:latin typeface="Amellinda Weddings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81595-AA46-4488-944D-BD9BC3B8D550}"/>
              </a:ext>
            </a:extLst>
          </p:cNvPr>
          <p:cNvSpPr txBox="1"/>
          <p:nvPr/>
        </p:nvSpPr>
        <p:spPr>
          <a:xfrm>
            <a:off x="6864025" y="2543486"/>
            <a:ext cx="42123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Pengertian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Komunikasi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Model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Komunikasi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Sistem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Komunikasi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Manfaat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Komunikasi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Jenis-Jenis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Komunikasi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Penelitian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ochins Font" panose="02000503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18915B-8A2C-43D3-BAE6-C574E3D14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844" y="576478"/>
            <a:ext cx="698505" cy="9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55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DB2896-D725-435C-B2C5-F77F10E9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1" y="927878"/>
            <a:ext cx="4714874" cy="97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C8A99-DEBE-4A0F-89D3-F96E9B4CAAFE}"/>
              </a:ext>
            </a:extLst>
          </p:cNvPr>
          <p:cNvSpPr txBox="1"/>
          <p:nvPr/>
        </p:nvSpPr>
        <p:spPr>
          <a:xfrm>
            <a:off x="1638383" y="946146"/>
            <a:ext cx="3633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Pengertian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Komunikasi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1FA8C-1987-451F-9907-6BADAFCD1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41" y="2120453"/>
            <a:ext cx="2468674" cy="3547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33617-91BE-42CF-A79E-0C63C9AEAB19}"/>
              </a:ext>
            </a:extLst>
          </p:cNvPr>
          <p:cNvSpPr txBox="1"/>
          <p:nvPr/>
        </p:nvSpPr>
        <p:spPr>
          <a:xfrm>
            <a:off x="2332618" y="2268133"/>
            <a:ext cx="2048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Komunikasi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Data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adalah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proses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pengiriman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data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atau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informasi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dari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suatu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sumber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(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disebut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source)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ke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tujuan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(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disebut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destination).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Komunikasi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Data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merupakan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vital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dari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suatu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masyarakat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informasi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.</a:t>
            </a:r>
          </a:p>
          <a:p>
            <a:pPr algn="ctr"/>
            <a:endParaRPr lang="en-US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88A7D3-E424-475D-9A81-A14E60B74D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8" t="10698" r="30754" b="13746"/>
          <a:stretch/>
        </p:blipFill>
        <p:spPr>
          <a:xfrm>
            <a:off x="10387459" y="4106650"/>
            <a:ext cx="534166" cy="1253485"/>
          </a:xfrm>
          <a:prstGeom prst="rect">
            <a:avLst/>
          </a:prstGeom>
          <a:effectLst>
            <a:outerShdw blurRad="127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D3429D-EF3D-4E44-BB50-B880F283AE92}"/>
              </a:ext>
            </a:extLst>
          </p:cNvPr>
          <p:cNvSpPr txBox="1"/>
          <p:nvPr/>
        </p:nvSpPr>
        <p:spPr>
          <a:xfrm>
            <a:off x="7136557" y="1107080"/>
            <a:ext cx="3517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Data yang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dimaksud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disini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adalah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sinyal-sinyal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elektromagnetik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yang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dibangkitkan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oleh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sumber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data yang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dapat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ditangkap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dan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dikirimkan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ke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terminal-terminal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atau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device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penerima</a:t>
            </a:r>
            <a:endParaRPr lang="en-US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DECD60-532F-42E6-8DE2-2039307E5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4522">
            <a:off x="1745899" y="4145288"/>
            <a:ext cx="753081" cy="1551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E0E793-5C35-4FA1-A785-0526FA5101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556" y="847506"/>
            <a:ext cx="1894164" cy="197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191DE6-31F5-4D13-8292-2A884125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21" y="5904653"/>
            <a:ext cx="1894164" cy="197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268678-61E7-477A-B280-4DC473163D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809" y="5904653"/>
            <a:ext cx="1575072" cy="164447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9B7AD6D-F759-4A71-8C39-CBA8B121F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15" y="3123076"/>
            <a:ext cx="2689944" cy="170643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2763F75-B553-4346-A688-0DC31AA88FAB}"/>
              </a:ext>
            </a:extLst>
          </p:cNvPr>
          <p:cNvGrpSpPr/>
          <p:nvPr/>
        </p:nvGrpSpPr>
        <p:grpSpPr>
          <a:xfrm>
            <a:off x="6522640" y="5254117"/>
            <a:ext cx="3926963" cy="650537"/>
            <a:chOff x="1529845" y="799676"/>
            <a:chExt cx="3884688" cy="73125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72084B-D0F2-4929-8B4D-B5720D133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06563" y="-777042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35E268-DDFC-438D-84F5-78E00C846F3A}"/>
                </a:ext>
              </a:extLst>
            </p:cNvPr>
            <p:cNvSpPr txBox="1"/>
            <p:nvPr/>
          </p:nvSpPr>
          <p:spPr>
            <a:xfrm>
              <a:off x="1791490" y="956680"/>
              <a:ext cx="3402912" cy="518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Sumber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: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Jurnal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Media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Pembelajaran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Komunikasi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Data pada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Materi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Router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646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0CC28D-B1B8-4627-94D4-2322E61FE30C}"/>
              </a:ext>
            </a:extLst>
          </p:cNvPr>
          <p:cNvGrpSpPr/>
          <p:nvPr/>
        </p:nvGrpSpPr>
        <p:grpSpPr>
          <a:xfrm flipH="1">
            <a:off x="6196839" y="585623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901BA01-E5C2-4CAE-97E4-E0B943D439F5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5686F16C-6793-4FC2-AD86-AB306EF0918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685639-CBB6-427A-AAB3-5927B79E82F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CD447C-E00B-4663-A98C-05D39E65215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ED08D7-F532-4089-AEE5-EDB0FC8FBD5A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8259FA5B-286C-4900-8978-0C57DD2409E1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8C419A-6812-495E-A41F-7725677367BF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9DFAB6-404C-427F-B09A-02804682FD20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A6A1E4-0369-4ABC-9356-263FD4937AE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52AD2B4F-C842-4F05-8211-849667414D37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07AA06-CBC2-401D-A2EA-786C081EA9C4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DDF135-E1AA-486F-80CF-E0FCB496EAA3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B4F33-6E33-4F53-A393-4FD270475ECB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118B1849-A438-476B-9335-D77F03F5EBF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6EB6F-2D22-40C2-B740-3C214C920BDC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7CE0FF-C614-4958-8306-6A218F8FA87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63A470-7492-4A81-A619-E0A470DC8DD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7934F66F-341C-48F0-9CB8-76ACF38DCF33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036CCA-352B-4402-9018-A3526A8E31B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DC0609-7422-4CD6-99E9-C05A9608EAF9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BD202E-1C1B-48E5-9389-6C2B8D4EBC74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13D12B64-38A0-4320-AD75-1CDFB48E1814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D48CE-11A5-46E9-8B6D-1C97D39FE335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A6783F-3A4D-47A1-8C03-C3102C4276F7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871C2C-C5CB-464F-B885-0849F640B3D8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7833682B-710A-4217-AA20-D66AEA891D5F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433C5C2-E2CC-4683-8932-92AF7A521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8" b="90557" l="5167" r="96030">
                        <a14:foregroundMark x1="8318" y1="27795" x2="9956" y2="31626"/>
                        <a14:foregroundMark x1="5167" y1="63296" x2="9704" y2="67795"/>
                        <a14:foregroundMark x1="28103" y1="89978" x2="54694" y2="86192"/>
                        <a14:foregroundMark x1="54694" y1="86192" x2="62508" y2="90423"/>
                        <a14:foregroundMark x1="62508" y1="90423" x2="61752" y2="90601"/>
                        <a14:foregroundMark x1="90800" y1="54922" x2="92124" y2="68686"/>
                        <a14:foregroundMark x1="92124" y1="68686" x2="90800" y2="71492"/>
                        <a14:foregroundMark x1="95400" y1="65078" x2="96030" y2="6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2" y="5426153"/>
            <a:ext cx="686600" cy="971277"/>
          </a:xfrm>
          <a:prstGeom prst="rect">
            <a:avLst/>
          </a:prstGeom>
          <a:effectLst>
            <a:outerShdw blurRad="139700" dir="13500000" sy="23000" kx="1200000" algn="br" rotWithShape="0">
              <a:prstClr val="black">
                <a:alpha val="21000"/>
              </a:prstClr>
            </a:outerShdw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53E7C1-045D-45D6-AC42-F7358C4A3ACA}"/>
              </a:ext>
            </a:extLst>
          </p:cNvPr>
          <p:cNvCxnSpPr>
            <a:cxnSpLocks/>
          </p:cNvCxnSpPr>
          <p:nvPr/>
        </p:nvCxnSpPr>
        <p:spPr>
          <a:xfrm>
            <a:off x="3422617" y="1909975"/>
            <a:ext cx="0" cy="3935499"/>
          </a:xfrm>
          <a:prstGeom prst="line">
            <a:avLst/>
          </a:prstGeom>
          <a:ln w="31750">
            <a:solidFill>
              <a:srgbClr val="3C685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0375F17-6D04-4791-B055-8EDD6718DF52}"/>
              </a:ext>
            </a:extLst>
          </p:cNvPr>
          <p:cNvSpPr/>
          <p:nvPr/>
        </p:nvSpPr>
        <p:spPr>
          <a:xfrm rot="5400000">
            <a:off x="3288975" y="2313077"/>
            <a:ext cx="292199" cy="292199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E13DC8-07CC-4361-8DFB-B3AD04B30EC0}"/>
              </a:ext>
            </a:extLst>
          </p:cNvPr>
          <p:cNvSpPr/>
          <p:nvPr/>
        </p:nvSpPr>
        <p:spPr>
          <a:xfrm>
            <a:off x="3288975" y="3167064"/>
            <a:ext cx="292199" cy="292199"/>
          </a:xfrm>
          <a:prstGeom prst="ellips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77DC06-8477-4E24-8EB1-5C7F3D0F8A80}"/>
              </a:ext>
            </a:extLst>
          </p:cNvPr>
          <p:cNvSpPr/>
          <p:nvPr/>
        </p:nvSpPr>
        <p:spPr>
          <a:xfrm>
            <a:off x="3276681" y="3923798"/>
            <a:ext cx="292199" cy="292199"/>
          </a:xfrm>
          <a:prstGeom prst="ellips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BE7E02E0-7615-4864-8C27-7E6DC717B662}"/>
              </a:ext>
            </a:extLst>
          </p:cNvPr>
          <p:cNvSpPr/>
          <p:nvPr/>
        </p:nvSpPr>
        <p:spPr>
          <a:xfrm rot="10800000">
            <a:off x="3633545" y="2697644"/>
            <a:ext cx="1697065" cy="1158075"/>
          </a:xfrm>
          <a:prstGeom prst="homePlate">
            <a:avLst/>
          </a:prstGeom>
          <a:solidFill>
            <a:srgbClr val="F5CAC3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89DCF643-BD2A-43E6-B966-4108EAB0F3E7}"/>
              </a:ext>
            </a:extLst>
          </p:cNvPr>
          <p:cNvSpPr/>
          <p:nvPr/>
        </p:nvSpPr>
        <p:spPr>
          <a:xfrm flipV="1">
            <a:off x="1315743" y="3495372"/>
            <a:ext cx="1725444" cy="1087869"/>
          </a:xfrm>
          <a:prstGeom prst="homePlate">
            <a:avLst/>
          </a:prstGeom>
          <a:solidFill>
            <a:srgbClr val="F6BD60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915362EE-0676-4795-82F2-30F283924E5A}"/>
              </a:ext>
            </a:extLst>
          </p:cNvPr>
          <p:cNvSpPr/>
          <p:nvPr/>
        </p:nvSpPr>
        <p:spPr>
          <a:xfrm flipV="1">
            <a:off x="1323505" y="1866451"/>
            <a:ext cx="1763266" cy="1134245"/>
          </a:xfrm>
          <a:prstGeom prst="homePlate">
            <a:avLst/>
          </a:prstGeom>
          <a:solidFill>
            <a:srgbClr val="CCD5AE"/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D9BB2F-8BBA-4481-A490-44414797EEE6}"/>
              </a:ext>
            </a:extLst>
          </p:cNvPr>
          <p:cNvSpPr/>
          <p:nvPr/>
        </p:nvSpPr>
        <p:spPr>
          <a:xfrm>
            <a:off x="1740321" y="939638"/>
            <a:ext cx="3548780" cy="643999"/>
          </a:xfrm>
          <a:prstGeom prst="rect">
            <a:avLst/>
          </a:prstGeom>
          <a:solidFill>
            <a:srgbClr val="F5CAC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40783D-7671-4FB0-AD0E-ED88A0F1A7F2}"/>
              </a:ext>
            </a:extLst>
          </p:cNvPr>
          <p:cNvSpPr txBox="1"/>
          <p:nvPr/>
        </p:nvSpPr>
        <p:spPr>
          <a:xfrm>
            <a:off x="2059528" y="970543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Model </a:t>
            </a:r>
            <a:r>
              <a:rPr lang="en-US" sz="28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Komunikasi</a:t>
            </a:r>
            <a:r>
              <a:rPr 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ochins Font" panose="02000503000000000000" pitchFamily="2" charset="0"/>
              </a:rPr>
              <a:t> Data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6E1701A-4A4D-4ECC-A19E-174ADC8C4B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697" b="86589" l="51438" r="70767">
                        <a14:foregroundMark x1="52556" y1="42857" x2="53514" y2="45773"/>
                        <a14:foregroundMark x1="52077" y1="55394" x2="51757" y2="59475"/>
                        <a14:foregroundMark x1="58466" y1="28280" x2="59585" y2="27988"/>
                        <a14:foregroundMark x1="57827" y1="81341" x2="60703" y2="8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450" r="26863" b="8320"/>
          <a:stretch/>
        </p:blipFill>
        <p:spPr>
          <a:xfrm>
            <a:off x="5061974" y="939638"/>
            <a:ext cx="412888" cy="6866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0534E6E-A3D6-4A37-AE1A-AFD2739BC472}"/>
              </a:ext>
            </a:extLst>
          </p:cNvPr>
          <p:cNvSpPr txBox="1"/>
          <p:nvPr/>
        </p:nvSpPr>
        <p:spPr>
          <a:xfrm>
            <a:off x="3648041" y="2199327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Source (</a:t>
            </a:r>
            <a:r>
              <a:rPr lang="en-US" sz="2400" b="1" spc="-150" dirty="0" err="1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sumber</a:t>
            </a:r>
            <a:r>
              <a:rPr lang="en-US" sz="2400" b="1" spc="-150" dirty="0">
                <a:solidFill>
                  <a:schemeClr val="accent6">
                    <a:lumMod val="75000"/>
                  </a:schemeClr>
                </a:solidFill>
                <a:latin typeface="Bochins Font" panose="02000503000000000000" pitchFamily="2" charset="0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926D9B-799A-4889-AC97-A4424F63D8DC}"/>
              </a:ext>
            </a:extLst>
          </p:cNvPr>
          <p:cNvSpPr txBox="1"/>
          <p:nvPr/>
        </p:nvSpPr>
        <p:spPr>
          <a:xfrm>
            <a:off x="871044" y="2990261"/>
            <a:ext cx="244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Transmitter (</a:t>
            </a:r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pengirim</a:t>
            </a:r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02882-3D6F-4DF0-A863-1E306B8FA980}"/>
              </a:ext>
            </a:extLst>
          </p:cNvPr>
          <p:cNvSpPr txBox="1"/>
          <p:nvPr/>
        </p:nvSpPr>
        <p:spPr>
          <a:xfrm>
            <a:off x="3671632" y="3840543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Sistem</a:t>
            </a:r>
            <a:r>
              <a:rPr lang="en-US" sz="2400" b="1" spc="-150" dirty="0">
                <a:solidFill>
                  <a:srgbClr val="F6BD60"/>
                </a:solidFill>
                <a:latin typeface="Bochins Font" panose="02000503000000000000" pitchFamily="2" charset="0"/>
              </a:rPr>
              <a:t> </a:t>
            </a:r>
            <a:r>
              <a:rPr lang="en-US" sz="2400" b="1" spc="-150" dirty="0" err="1">
                <a:solidFill>
                  <a:srgbClr val="F6BD60"/>
                </a:solidFill>
                <a:latin typeface="Bochins Font" panose="02000503000000000000" pitchFamily="2" charset="0"/>
              </a:rPr>
              <a:t>Transmisi</a:t>
            </a:r>
            <a:endParaRPr lang="en-US" sz="2400" b="1" spc="-150" dirty="0">
              <a:solidFill>
                <a:srgbClr val="F6BD60"/>
              </a:solidFill>
              <a:latin typeface="Bochins Font" panose="02000503000000000000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D0FAA39-9802-4AFE-9047-4524B659D2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2889" y="1311790"/>
            <a:ext cx="4908622" cy="3441323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50B8C8E-97F1-427F-ACC1-F4867B54C683}"/>
              </a:ext>
            </a:extLst>
          </p:cNvPr>
          <p:cNvGrpSpPr/>
          <p:nvPr/>
        </p:nvGrpSpPr>
        <p:grpSpPr>
          <a:xfrm>
            <a:off x="9762508" y="859190"/>
            <a:ext cx="1378342" cy="513409"/>
            <a:chOff x="5465519" y="2887421"/>
            <a:chExt cx="3052705" cy="113708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9FD4479-55F8-4C52-B472-2F883B95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519" y="2887421"/>
              <a:ext cx="1260962" cy="10831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8C23B7F-91FB-48A0-9C62-FAE1401E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070" y="2946787"/>
              <a:ext cx="956154" cy="107771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EBBBB5-3DEE-418E-A29E-50039C74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643" y="2889124"/>
              <a:ext cx="1157545" cy="963411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B7C7E35-EBB9-4C9A-848B-742CEFF9A9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0888" y="5682799"/>
            <a:ext cx="880306" cy="4483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F4390A-D78F-48A0-B344-74E94B331B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113" y="4718609"/>
            <a:ext cx="616476" cy="127005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381D191-51EE-433D-A201-75F730240461}"/>
              </a:ext>
            </a:extLst>
          </p:cNvPr>
          <p:cNvSpPr txBox="1"/>
          <p:nvPr/>
        </p:nvSpPr>
        <p:spPr>
          <a:xfrm>
            <a:off x="1219569" y="1876641"/>
            <a:ext cx="1791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3C685B"/>
                </a:solidFill>
                <a:latin typeface="Bochins Font" panose="02000503000000000000" pitchFamily="2" charset="0"/>
              </a:rPr>
              <a:t>Alat </a:t>
            </a:r>
            <a:r>
              <a:rPr lang="en-US" sz="1600" dirty="0" err="1">
                <a:solidFill>
                  <a:srgbClr val="3C685B"/>
                </a:solidFill>
                <a:latin typeface="Bochins Font" panose="02000503000000000000" pitchFamily="2" charset="0"/>
              </a:rPr>
              <a:t>ini</a:t>
            </a:r>
            <a:r>
              <a:rPr lang="en-US" sz="1600" dirty="0">
                <a:solidFill>
                  <a:srgbClr val="3C685B"/>
                </a:solidFill>
                <a:latin typeface="Bochins Font" panose="02000503000000000000" pitchFamily="2" charset="0"/>
              </a:rPr>
              <a:t>  </a:t>
            </a:r>
            <a:r>
              <a:rPr lang="en-US" sz="1600" dirty="0" err="1">
                <a:solidFill>
                  <a:srgbClr val="3C685B"/>
                </a:solidFill>
                <a:latin typeface="Bochins Font" panose="02000503000000000000" pitchFamily="2" charset="0"/>
              </a:rPr>
              <a:t>membangkitkan</a:t>
            </a:r>
            <a:r>
              <a:rPr lang="en-US" sz="1600" dirty="0">
                <a:solidFill>
                  <a:srgbClr val="3C685B"/>
                </a:solidFill>
                <a:latin typeface="Bochins Font" panose="02000503000000000000" pitchFamily="2" charset="0"/>
              </a:rPr>
              <a:t> data </a:t>
            </a:r>
            <a:r>
              <a:rPr lang="en-US" sz="1600" dirty="0" err="1">
                <a:solidFill>
                  <a:srgbClr val="3C685B"/>
                </a:solidFill>
                <a:latin typeface="Bochins Font" panose="02000503000000000000" pitchFamily="2" charset="0"/>
              </a:rPr>
              <a:t>sehingga</a:t>
            </a:r>
            <a:r>
              <a:rPr lang="en-US" sz="160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600" dirty="0" err="1">
                <a:solidFill>
                  <a:srgbClr val="3C685B"/>
                </a:solidFill>
                <a:latin typeface="Bochins Font" panose="02000503000000000000" pitchFamily="2" charset="0"/>
              </a:rPr>
              <a:t>dapat</a:t>
            </a:r>
            <a:r>
              <a:rPr lang="en-US" sz="1600" dirty="0">
                <a:solidFill>
                  <a:srgbClr val="3C685B"/>
                </a:solidFill>
                <a:latin typeface="Bochins Font" panose="02000503000000000000" pitchFamily="2" charset="0"/>
              </a:rPr>
              <a:t> </a:t>
            </a:r>
            <a:r>
              <a:rPr lang="en-US" sz="1600" dirty="0" err="1">
                <a:solidFill>
                  <a:srgbClr val="3C685B"/>
                </a:solidFill>
                <a:latin typeface="Bochins Font" panose="02000503000000000000" pitchFamily="2" charset="0"/>
              </a:rPr>
              <a:t>ditransmisikan</a:t>
            </a:r>
            <a:endParaRPr lang="en-US" sz="1600" dirty="0">
              <a:solidFill>
                <a:srgbClr val="3C685B"/>
              </a:solidFill>
              <a:latin typeface="Bochins Font" panose="02000503000000000000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F24602-B611-42EE-B6E0-364FB07D59B6}"/>
              </a:ext>
            </a:extLst>
          </p:cNvPr>
          <p:cNvSpPr txBox="1"/>
          <p:nvPr/>
        </p:nvSpPr>
        <p:spPr>
          <a:xfrm>
            <a:off x="4011999" y="2630039"/>
            <a:ext cx="14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Biasanya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data yang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dibangkitkan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dari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sister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sumber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tidak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ditransmisikan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secara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langsung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dalam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bentuk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rgbClr val="DE5B58"/>
                </a:solidFill>
                <a:latin typeface="Bochins Font" panose="02000503000000000000" pitchFamily="2" charset="0"/>
              </a:rPr>
              <a:t>aslinya</a:t>
            </a:r>
            <a:r>
              <a:rPr lang="en-US" sz="1200" dirty="0">
                <a:solidFill>
                  <a:srgbClr val="DE5B58"/>
                </a:solidFill>
                <a:latin typeface="Bochins Font" panose="02000503000000000000" pitchFamily="2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DC7054-A566-4F4D-BF20-ED6C41A56043}"/>
              </a:ext>
            </a:extLst>
          </p:cNvPr>
          <p:cNvSpPr txBox="1"/>
          <p:nvPr/>
        </p:nvSpPr>
        <p:spPr>
          <a:xfrm>
            <a:off x="1163971" y="3471212"/>
            <a:ext cx="1563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Berupa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jalur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transmisi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tunggal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(single transmission) </a:t>
            </a:r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atau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jaringan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komplek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menghubungkan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antara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sumber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ochins Font" panose="02000503000000000000" pitchFamily="2" charset="0"/>
              </a:rPr>
              <a:t>tujuan</a:t>
            </a:r>
            <a:r>
              <a:rPr lang="en-US" sz="1200" dirty="0">
                <a:solidFill>
                  <a:schemeClr val="bg1"/>
                </a:solidFill>
                <a:latin typeface="Bochins Font" panose="02000503000000000000" pitchFamily="2" charset="0"/>
              </a:rPr>
              <a:t>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81EBD0-D65B-404A-ABE7-E82303714F03}"/>
              </a:ext>
            </a:extLst>
          </p:cNvPr>
          <p:cNvSpPr/>
          <p:nvPr/>
        </p:nvSpPr>
        <p:spPr>
          <a:xfrm>
            <a:off x="3260976" y="4695207"/>
            <a:ext cx="292199" cy="29219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Pentagon 65">
            <a:extLst>
              <a:ext uri="{FF2B5EF4-FFF2-40B4-BE49-F238E27FC236}">
                <a16:creationId xmlns:a16="http://schemas.microsoft.com/office/drawing/2014/main" id="{0AB42A14-0B83-459F-8FDE-6624442BDB21}"/>
              </a:ext>
            </a:extLst>
          </p:cNvPr>
          <p:cNvSpPr/>
          <p:nvPr/>
        </p:nvSpPr>
        <p:spPr>
          <a:xfrm rot="10800000">
            <a:off x="3683734" y="4328688"/>
            <a:ext cx="1697065" cy="1158075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143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470260-9574-49FD-ADE6-9A98F7FE3520}"/>
              </a:ext>
            </a:extLst>
          </p:cNvPr>
          <p:cNvSpPr txBox="1"/>
          <p:nvPr/>
        </p:nvSpPr>
        <p:spPr>
          <a:xfrm>
            <a:off x="3907508" y="4522640"/>
            <a:ext cx="1563559" cy="83099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Bochins Font" panose="02000503000000000000" pitchFamily="2" charset="0"/>
              </a:rPr>
              <a:t>Menangkap</a:t>
            </a:r>
            <a:r>
              <a:rPr lang="en-US" sz="1600" dirty="0">
                <a:solidFill>
                  <a:schemeClr val="bg1"/>
                </a:solidFill>
                <a:latin typeface="Bochins Font" panose="02000503000000000000" pitchFamily="2" charset="0"/>
              </a:rPr>
              <a:t> data yang </a:t>
            </a:r>
            <a:r>
              <a:rPr lang="en-US" sz="1600" dirty="0" err="1">
                <a:solidFill>
                  <a:schemeClr val="bg1"/>
                </a:solidFill>
                <a:latin typeface="Bochins Font" panose="02000503000000000000" pitchFamily="2" charset="0"/>
              </a:rPr>
              <a:t>dihasilkan</a:t>
            </a:r>
            <a:r>
              <a:rPr lang="en-US" sz="1600" dirty="0">
                <a:solidFill>
                  <a:schemeClr val="bg1"/>
                </a:solidFill>
                <a:latin typeface="Bochins Font" panose="02000503000000000000" pitchFamily="2" charset="0"/>
              </a:rPr>
              <a:t> oleh receiver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667D3D-0C60-46F7-B86A-E3A9EDB84593}"/>
              </a:ext>
            </a:extLst>
          </p:cNvPr>
          <p:cNvSpPr txBox="1"/>
          <p:nvPr/>
        </p:nvSpPr>
        <p:spPr>
          <a:xfrm>
            <a:off x="1144821" y="4610475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 err="1">
                <a:solidFill>
                  <a:srgbClr val="F28482"/>
                </a:solidFill>
                <a:latin typeface="Bochins Font" panose="02000503000000000000" pitchFamily="2" charset="0"/>
              </a:rPr>
              <a:t>Tujuan</a:t>
            </a:r>
            <a:r>
              <a:rPr lang="en-US" sz="2400" b="1" spc="-150" dirty="0">
                <a:solidFill>
                  <a:srgbClr val="F28482"/>
                </a:solidFill>
                <a:latin typeface="Bochins Font" panose="02000503000000000000" pitchFamily="2" charset="0"/>
              </a:rPr>
              <a:t> (destination)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D28A20-1A1E-4729-8BF2-656AB1A1601A}"/>
              </a:ext>
            </a:extLst>
          </p:cNvPr>
          <p:cNvSpPr txBox="1"/>
          <p:nvPr/>
        </p:nvSpPr>
        <p:spPr>
          <a:xfrm>
            <a:off x="6914998" y="918555"/>
            <a:ext cx="29243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Dalam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Model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Komunikasi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Data pada source,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contohnya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seperti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telepon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, Personal Computer (PC). Pada Transmitter,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sebuah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transmitter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cukup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memindah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dan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menandai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informasi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dengan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cara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yang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sama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seperti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sinyal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elektromagnetik</a:t>
            </a:r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.</a:t>
            </a:r>
          </a:p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pic>
        <p:nvPicPr>
          <p:cNvPr id="70" name="Picture 69" descr="Diagram&#10;&#10;Description automatically generated">
            <a:extLst>
              <a:ext uri="{FF2B5EF4-FFF2-40B4-BE49-F238E27FC236}">
                <a16:creationId xmlns:a16="http://schemas.microsoft.com/office/drawing/2014/main" id="{999125A9-1B92-4D77-830A-6BE0D766C7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966" y="4060975"/>
            <a:ext cx="3202595" cy="164458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8F194DA-F9F4-4F43-8878-9295441D5B6F}"/>
              </a:ext>
            </a:extLst>
          </p:cNvPr>
          <p:cNvGrpSpPr/>
          <p:nvPr/>
        </p:nvGrpSpPr>
        <p:grpSpPr>
          <a:xfrm>
            <a:off x="830407" y="5685080"/>
            <a:ext cx="3917037" cy="708691"/>
            <a:chOff x="1529845" y="799676"/>
            <a:chExt cx="3884688" cy="73125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752B034-E89C-431D-BDDF-47C52C639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06563" y="-777042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37E939-58FD-4F97-AF19-23807415A7BC}"/>
                </a:ext>
              </a:extLst>
            </p:cNvPr>
            <p:cNvSpPr txBox="1"/>
            <p:nvPr/>
          </p:nvSpPr>
          <p:spPr>
            <a:xfrm>
              <a:off x="1791490" y="956680"/>
              <a:ext cx="3402912" cy="3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Sumber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: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Jurnal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Komunikasi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Data &amp;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Jaringan</a:t>
              </a:r>
              <a:endParaRPr lang="en-US" sz="1200" b="1" dirty="0">
                <a:solidFill>
                  <a:srgbClr val="522C22"/>
                </a:solidFill>
                <a:latin typeface="Amellinda Wedding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144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5" grpId="0"/>
      <p:bldP spid="46" grpId="0"/>
      <p:bldP spid="47" grpId="0"/>
      <p:bldP spid="62" grpId="0"/>
      <p:bldP spid="63" grpId="0"/>
      <p:bldP spid="64" grpId="0"/>
      <p:bldP spid="65" grpId="0" animBg="1"/>
      <p:bldP spid="66" grpId="0" animBg="1"/>
      <p:bldP spid="67" grpId="0"/>
      <p:bldP spid="68" grpId="0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A6BA3D90-585D-48C8-BD49-BC6779D17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90698"/>
              </p:ext>
            </p:extLst>
          </p:nvPr>
        </p:nvGraphicFramePr>
        <p:xfrm>
          <a:off x="6898027" y="1431044"/>
          <a:ext cx="4085301" cy="4406735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63500" dir="2700000" algn="tl" rotWithShape="0">
                    <a:prstClr val="black">
                      <a:alpha val="30000"/>
                    </a:prstClr>
                  </a:outerShdw>
                </a:effectLst>
                <a:tableStyleId>{21E4AEA4-8DFA-4A89-87EB-49C32662AFE0}</a:tableStyleId>
              </a:tblPr>
              <a:tblGrid>
                <a:gridCol w="1361767">
                  <a:extLst>
                    <a:ext uri="{9D8B030D-6E8A-4147-A177-3AD203B41FA5}">
                      <a16:colId xmlns:a16="http://schemas.microsoft.com/office/drawing/2014/main" val="3171023280"/>
                    </a:ext>
                  </a:extLst>
                </a:gridCol>
                <a:gridCol w="1361767">
                  <a:extLst>
                    <a:ext uri="{9D8B030D-6E8A-4147-A177-3AD203B41FA5}">
                      <a16:colId xmlns:a16="http://schemas.microsoft.com/office/drawing/2014/main" val="2783890701"/>
                    </a:ext>
                  </a:extLst>
                </a:gridCol>
                <a:gridCol w="1361767">
                  <a:extLst>
                    <a:ext uri="{9D8B030D-6E8A-4147-A177-3AD203B41FA5}">
                      <a16:colId xmlns:a16="http://schemas.microsoft.com/office/drawing/2014/main" val="525240077"/>
                    </a:ext>
                  </a:extLst>
                </a:gridCol>
              </a:tblGrid>
              <a:tr h="881347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sz="2400" spc="-150" dirty="0" err="1">
                          <a:latin typeface="Bochins Font" panose="02000503000000000000" pitchFamily="2" charset="0"/>
                        </a:rPr>
                        <a:t>Jenis</a:t>
                      </a:r>
                      <a:r>
                        <a:rPr lang="en-US" sz="2400" spc="-150" dirty="0">
                          <a:latin typeface="Bochins Font" panose="02000503000000000000" pitchFamily="2" charset="0"/>
                        </a:rPr>
                        <a:t> SK Offline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spc="-150" dirty="0" err="1">
                          <a:latin typeface="Bochins Font" panose="02000503000000000000" pitchFamily="2" charset="0"/>
                        </a:rPr>
                        <a:t>Jenis</a:t>
                      </a:r>
                      <a:r>
                        <a:rPr lang="en-US" sz="2400" spc="-150" dirty="0">
                          <a:latin typeface="Bochins Font" panose="02000503000000000000" pitchFamily="2" charset="0"/>
                        </a:rPr>
                        <a:t> SK Offline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spc="-150" dirty="0" err="1">
                          <a:latin typeface="Bochins Font" panose="02000503000000000000" pitchFamily="2" charset="0"/>
                        </a:rPr>
                        <a:t>Jenis</a:t>
                      </a:r>
                      <a:r>
                        <a:rPr lang="en-US" sz="2400" spc="-150" dirty="0">
                          <a:latin typeface="Bochins Font" panose="02000503000000000000" pitchFamily="2" charset="0"/>
                        </a:rPr>
                        <a:t> SK Offline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618306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338060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766355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48180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03475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56142D-CF43-4A37-9B34-D899B311D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8" t="47215" r="17463" b="35955"/>
          <a:stretch/>
        </p:blipFill>
        <p:spPr>
          <a:xfrm rot="20114450">
            <a:off x="6495599" y="1282052"/>
            <a:ext cx="1177131" cy="370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34F80-02E5-46D2-BE93-2C3772950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8" t="47215" r="17463" b="35955"/>
          <a:stretch/>
        </p:blipFill>
        <p:spPr>
          <a:xfrm rot="20114450">
            <a:off x="10120912" y="5603734"/>
            <a:ext cx="1177131" cy="370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3A51BF-F2DB-4AEE-BF42-47CEF11DA2B1}"/>
              </a:ext>
            </a:extLst>
          </p:cNvPr>
          <p:cNvSpPr/>
          <p:nvPr/>
        </p:nvSpPr>
        <p:spPr>
          <a:xfrm>
            <a:off x="10057459" y="4424219"/>
            <a:ext cx="378372" cy="378372"/>
          </a:xfrm>
          <a:prstGeom prst="ellipse">
            <a:avLst/>
          </a:prstGeom>
          <a:solidFill>
            <a:srgbClr val="6D6875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7F2FC-55C3-4784-B7C9-1D959D6D99E9}"/>
              </a:ext>
            </a:extLst>
          </p:cNvPr>
          <p:cNvSpPr/>
          <p:nvPr/>
        </p:nvSpPr>
        <p:spPr>
          <a:xfrm>
            <a:off x="10075792" y="2570751"/>
            <a:ext cx="378372" cy="378372"/>
          </a:xfrm>
          <a:prstGeom prst="ellipse">
            <a:avLst/>
          </a:prstGeom>
          <a:solidFill>
            <a:srgbClr val="6D6875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914CDA-FDF8-4A31-BD9B-813F1DE340FA}"/>
              </a:ext>
            </a:extLst>
          </p:cNvPr>
          <p:cNvSpPr/>
          <p:nvPr/>
        </p:nvSpPr>
        <p:spPr>
          <a:xfrm>
            <a:off x="7450083" y="4309142"/>
            <a:ext cx="378372" cy="378372"/>
          </a:xfrm>
          <a:prstGeom prst="ellipse">
            <a:avLst/>
          </a:prstGeom>
          <a:solidFill>
            <a:srgbClr val="522C22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D07C1-B2C0-4A74-BC48-47D569055F30}"/>
              </a:ext>
            </a:extLst>
          </p:cNvPr>
          <p:cNvSpPr/>
          <p:nvPr/>
        </p:nvSpPr>
        <p:spPr>
          <a:xfrm>
            <a:off x="10057459" y="3474163"/>
            <a:ext cx="378372" cy="378372"/>
          </a:xfrm>
          <a:prstGeom prst="ellipse">
            <a:avLst/>
          </a:prstGeom>
          <a:solidFill>
            <a:srgbClr val="522C22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23B792-0EF3-47DA-8705-B9158D3E9D89}"/>
              </a:ext>
            </a:extLst>
          </p:cNvPr>
          <p:cNvSpPr/>
          <p:nvPr/>
        </p:nvSpPr>
        <p:spPr>
          <a:xfrm>
            <a:off x="7391806" y="2590369"/>
            <a:ext cx="378372" cy="378372"/>
          </a:xfrm>
          <a:prstGeom prst="ellipse">
            <a:avLst/>
          </a:prstGeom>
          <a:solidFill>
            <a:srgbClr val="B5838D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337278-ECDA-4170-91ED-BA152F4344FD}"/>
              </a:ext>
            </a:extLst>
          </p:cNvPr>
          <p:cNvSpPr/>
          <p:nvPr/>
        </p:nvSpPr>
        <p:spPr>
          <a:xfrm>
            <a:off x="7386026" y="3510888"/>
            <a:ext cx="378372" cy="378372"/>
          </a:xfrm>
          <a:prstGeom prst="ellipse">
            <a:avLst/>
          </a:prstGeom>
          <a:solidFill>
            <a:srgbClr val="E5989B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49A89A-7DB9-472B-B4B5-050CF906ED3B}"/>
              </a:ext>
            </a:extLst>
          </p:cNvPr>
          <p:cNvSpPr/>
          <p:nvPr/>
        </p:nvSpPr>
        <p:spPr>
          <a:xfrm>
            <a:off x="8767825" y="5238858"/>
            <a:ext cx="378372" cy="378372"/>
          </a:xfrm>
          <a:prstGeom prst="ellipse">
            <a:avLst/>
          </a:prstGeom>
          <a:solidFill>
            <a:srgbClr val="E5989B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125633-EA0F-4881-A72E-3439CB266ADC}"/>
              </a:ext>
            </a:extLst>
          </p:cNvPr>
          <p:cNvGrpSpPr/>
          <p:nvPr/>
        </p:nvGrpSpPr>
        <p:grpSpPr>
          <a:xfrm>
            <a:off x="1222045" y="867188"/>
            <a:ext cx="4125309" cy="910672"/>
            <a:chOff x="1759024" y="867188"/>
            <a:chExt cx="3329888" cy="9106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919FE0-30D0-4F0E-8214-8980C3829F30}"/>
                </a:ext>
              </a:extLst>
            </p:cNvPr>
            <p:cNvGrpSpPr/>
            <p:nvPr/>
          </p:nvGrpSpPr>
          <p:grpSpPr>
            <a:xfrm>
              <a:off x="1759024" y="867188"/>
              <a:ext cx="3329888" cy="910672"/>
              <a:chOff x="82410" y="1016128"/>
              <a:chExt cx="8355869" cy="228519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E868FDA-75F7-4399-A645-94EC7FA6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10" y="1288275"/>
                <a:ext cx="8355869" cy="2013051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1E9C951-EF76-425B-8477-685B6C169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621" y="1016128"/>
                <a:ext cx="3008541" cy="948751"/>
              </a:xfrm>
              <a:prstGeom prst="rect">
                <a:avLst/>
              </a:prstGeom>
              <a:effectLst/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790B92-8ED1-40FA-B41A-4ECA86AC19A0}"/>
                </a:ext>
              </a:extLst>
            </p:cNvPr>
            <p:cNvSpPr txBox="1"/>
            <p:nvPr/>
          </p:nvSpPr>
          <p:spPr>
            <a:xfrm>
              <a:off x="1831081" y="1136983"/>
              <a:ext cx="3221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522C22"/>
                  </a:solidFill>
                  <a:latin typeface="Amellinda Weddings" pitchFamily="50" charset="0"/>
                </a:rPr>
                <a:t>Sistem</a:t>
              </a:r>
              <a:r>
                <a:rPr lang="en-US" sz="28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2800" b="1" dirty="0" err="1">
                  <a:solidFill>
                    <a:srgbClr val="522C22"/>
                  </a:solidFill>
                  <a:latin typeface="Amellinda Weddings" pitchFamily="50" charset="0"/>
                </a:rPr>
                <a:t>Komunikasi</a:t>
              </a:r>
              <a:r>
                <a:rPr lang="en-US" sz="2800" b="1" dirty="0">
                  <a:solidFill>
                    <a:srgbClr val="522C22"/>
                  </a:solidFill>
                  <a:latin typeface="Amellinda Weddings" pitchFamily="50" charset="0"/>
                </a:rPr>
                <a:t> Data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03D2AFC-D48C-47C0-88E6-900CF1A06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9" y="2126412"/>
            <a:ext cx="4495985" cy="3390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A1333C-D8E7-4E32-811F-949E85744688}"/>
              </a:ext>
            </a:extLst>
          </p:cNvPr>
          <p:cNvSpPr txBox="1"/>
          <p:nvPr/>
        </p:nvSpPr>
        <p:spPr>
          <a:xfrm>
            <a:off x="1311314" y="2382611"/>
            <a:ext cx="360578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Sistem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Komunikasi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i="1" dirty="0">
                <a:solidFill>
                  <a:srgbClr val="522C22"/>
                </a:solidFill>
                <a:latin typeface="Bochins Font" panose="02000503000000000000" pitchFamily="2" charset="0"/>
              </a:rPr>
              <a:t>offline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adalah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proses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pengiriman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data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dengan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menggunakan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telekomunikasi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ke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pusat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pengolahan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data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tetapi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akan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diproses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dulu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oleh terminal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kemudian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dengan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menggunakan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i="1" dirty="0">
                <a:solidFill>
                  <a:srgbClr val="522C22"/>
                </a:solidFill>
                <a:latin typeface="Bochins Font" panose="02000503000000000000" pitchFamily="2" charset="0"/>
              </a:rPr>
              <a:t>modem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dikirim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melalui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telekomunikasi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dan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langsung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diproses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oleh CPU data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disimpan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pada </a:t>
            </a:r>
            <a:r>
              <a:rPr lang="en-US" i="1" dirty="0" err="1">
                <a:solidFill>
                  <a:srgbClr val="522C22"/>
                </a:solidFill>
                <a:latin typeface="Bochins Font" panose="02000503000000000000" pitchFamily="2" charset="0"/>
              </a:rPr>
              <a:t>disket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, </a:t>
            </a:r>
            <a:r>
              <a:rPr lang="en-US" i="1" dirty="0">
                <a:solidFill>
                  <a:srgbClr val="522C22"/>
                </a:solidFill>
                <a:latin typeface="Bochins Font" panose="02000503000000000000" pitchFamily="2" charset="0"/>
              </a:rPr>
              <a:t>magnetic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i="1" dirty="0">
                <a:solidFill>
                  <a:srgbClr val="522C22"/>
                </a:solidFill>
                <a:latin typeface="Bochins Font" panose="02000503000000000000" pitchFamily="2" charset="0"/>
              </a:rPr>
              <a:t>tape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dan lain-lain</a:t>
            </a:r>
          </a:p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134261-BF87-48A0-B86F-D56B67E108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14" y="2317005"/>
            <a:ext cx="738387" cy="3760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834104-B499-4971-AB25-CE0AD856BD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9558" y="5672486"/>
            <a:ext cx="738387" cy="3760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6664ED-5237-4249-A9D0-549A1BB7CD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9" y="4556457"/>
            <a:ext cx="830957" cy="17119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C06769-3A5C-45F0-A948-8A544B8E1F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5734" y="5925883"/>
            <a:ext cx="1219232" cy="3102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FB6F947-2ADB-456F-AE62-10FE180CD363}"/>
              </a:ext>
            </a:extLst>
          </p:cNvPr>
          <p:cNvSpPr txBox="1"/>
          <p:nvPr/>
        </p:nvSpPr>
        <p:spPr>
          <a:xfrm>
            <a:off x="7828455" y="2534111"/>
            <a:ext cx="2109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Terminal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459E1-88AB-472A-B72A-ED3DADEDEE4B}"/>
              </a:ext>
            </a:extLst>
          </p:cNvPr>
          <p:cNvSpPr txBox="1"/>
          <p:nvPr/>
        </p:nvSpPr>
        <p:spPr>
          <a:xfrm>
            <a:off x="8166554" y="3230934"/>
            <a:ext cx="1572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Jalur </a:t>
            </a:r>
            <a:r>
              <a:rPr lang="en-US" sz="2000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Komunikasi</a:t>
            </a:r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D64D6F-2540-4C3D-95E6-96BBD93969ED}"/>
              </a:ext>
            </a:extLst>
          </p:cNvPr>
          <p:cNvSpPr txBox="1"/>
          <p:nvPr/>
        </p:nvSpPr>
        <p:spPr>
          <a:xfrm>
            <a:off x="8176083" y="4156347"/>
            <a:ext cx="1572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22C22"/>
                </a:solidFill>
                <a:latin typeface="Bochins Font" panose="02000503000000000000" pitchFamily="2" charset="0"/>
              </a:rPr>
              <a:t>Modem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093CF9-1F5B-4EB5-8291-27FA1FE2D4DF}"/>
              </a:ext>
            </a:extLst>
          </p:cNvPr>
          <p:cNvGrpSpPr/>
          <p:nvPr/>
        </p:nvGrpSpPr>
        <p:grpSpPr>
          <a:xfrm>
            <a:off x="2553566" y="5632294"/>
            <a:ext cx="3019461" cy="571554"/>
            <a:chOff x="1529845" y="799676"/>
            <a:chExt cx="3884688" cy="73125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E2B75FD-6C9F-4CB2-8E4D-4AD73A25F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06563" y="-777042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B21B1E8-323C-4181-B915-8A54C1315C80}"/>
                </a:ext>
              </a:extLst>
            </p:cNvPr>
            <p:cNvSpPr txBox="1"/>
            <p:nvPr/>
          </p:nvSpPr>
          <p:spPr>
            <a:xfrm>
              <a:off x="1819099" y="945255"/>
              <a:ext cx="3402912" cy="54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Sumber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: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Skripsi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Jenis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dan Media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dalam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Komunikasi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Data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B201BD2-A830-426F-A908-E8386DBBD3E3}"/>
              </a:ext>
            </a:extLst>
          </p:cNvPr>
          <p:cNvSpPr txBox="1"/>
          <p:nvPr/>
        </p:nvSpPr>
        <p:spPr>
          <a:xfrm>
            <a:off x="1130838" y="2119674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Offline</a:t>
            </a:r>
          </a:p>
        </p:txBody>
      </p:sp>
    </p:spTree>
    <p:extLst>
      <p:ext uri="{BB962C8B-B14F-4D97-AF65-F5344CB8AC3E}">
        <p14:creationId xmlns:p14="http://schemas.microsoft.com/office/powerpoint/2010/main" val="3498905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0" grpId="0"/>
      <p:bldP spid="36" grpId="0"/>
      <p:bldP spid="37" grpId="0"/>
      <p:bldP spid="38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A6BA3D90-585D-48C8-BD49-BC6779D17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401750"/>
              </p:ext>
            </p:extLst>
          </p:nvPr>
        </p:nvGraphicFramePr>
        <p:xfrm>
          <a:off x="6898027" y="1431044"/>
          <a:ext cx="4085301" cy="4406735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63500" dir="2700000" algn="tl" rotWithShape="0">
                    <a:prstClr val="black">
                      <a:alpha val="30000"/>
                    </a:prstClr>
                  </a:outerShdw>
                </a:effectLst>
                <a:tableStyleId>{21E4AEA4-8DFA-4A89-87EB-49C32662AFE0}</a:tableStyleId>
              </a:tblPr>
              <a:tblGrid>
                <a:gridCol w="1361767">
                  <a:extLst>
                    <a:ext uri="{9D8B030D-6E8A-4147-A177-3AD203B41FA5}">
                      <a16:colId xmlns:a16="http://schemas.microsoft.com/office/drawing/2014/main" val="3171023280"/>
                    </a:ext>
                  </a:extLst>
                </a:gridCol>
                <a:gridCol w="1361767">
                  <a:extLst>
                    <a:ext uri="{9D8B030D-6E8A-4147-A177-3AD203B41FA5}">
                      <a16:colId xmlns:a16="http://schemas.microsoft.com/office/drawing/2014/main" val="2783890701"/>
                    </a:ext>
                  </a:extLst>
                </a:gridCol>
                <a:gridCol w="1361767">
                  <a:extLst>
                    <a:ext uri="{9D8B030D-6E8A-4147-A177-3AD203B41FA5}">
                      <a16:colId xmlns:a16="http://schemas.microsoft.com/office/drawing/2014/main" val="525240077"/>
                    </a:ext>
                  </a:extLst>
                </a:gridCol>
              </a:tblGrid>
              <a:tr h="881347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lang="en-US" sz="2400" spc="-150" dirty="0" err="1">
                          <a:latin typeface="Bochins Font" panose="02000503000000000000" pitchFamily="2" charset="0"/>
                        </a:rPr>
                        <a:t>Jenis</a:t>
                      </a:r>
                      <a:r>
                        <a:rPr lang="en-US" sz="2400" spc="-150" dirty="0">
                          <a:latin typeface="Bochins Font" panose="02000503000000000000" pitchFamily="2" charset="0"/>
                        </a:rPr>
                        <a:t> SK Online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spc="-150" dirty="0" err="1">
                          <a:latin typeface="Bochins Font" panose="02000503000000000000" pitchFamily="2" charset="0"/>
                        </a:rPr>
                        <a:t>Jenis</a:t>
                      </a:r>
                      <a:r>
                        <a:rPr lang="en-US" sz="2400" spc="-150" dirty="0">
                          <a:latin typeface="Bochins Font" panose="02000503000000000000" pitchFamily="2" charset="0"/>
                        </a:rPr>
                        <a:t> SK Online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spc="-150" dirty="0" err="1">
                          <a:latin typeface="Bochins Font" panose="02000503000000000000" pitchFamily="2" charset="0"/>
                        </a:rPr>
                        <a:t>Jenis</a:t>
                      </a:r>
                      <a:r>
                        <a:rPr lang="en-US" sz="2400" spc="-150" dirty="0">
                          <a:latin typeface="Bochins Font" panose="02000503000000000000" pitchFamily="2" charset="0"/>
                        </a:rPr>
                        <a:t> SK 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618306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338060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766355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48180"/>
                  </a:ext>
                </a:extLst>
              </a:tr>
              <a:tr h="8813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03475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56142D-CF43-4A37-9B34-D899B311D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8" t="47215" r="17463" b="35955"/>
          <a:stretch/>
        </p:blipFill>
        <p:spPr>
          <a:xfrm rot="20114450">
            <a:off x="6495599" y="1282052"/>
            <a:ext cx="1177131" cy="370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34F80-02E5-46D2-BE93-2C3772950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8" t="47215" r="17463" b="35955"/>
          <a:stretch/>
        </p:blipFill>
        <p:spPr>
          <a:xfrm rot="20114450">
            <a:off x="10120912" y="5603734"/>
            <a:ext cx="1177131" cy="370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3A51BF-F2DB-4AEE-BF42-47CEF11DA2B1}"/>
              </a:ext>
            </a:extLst>
          </p:cNvPr>
          <p:cNvSpPr/>
          <p:nvPr/>
        </p:nvSpPr>
        <p:spPr>
          <a:xfrm>
            <a:off x="10057459" y="4424219"/>
            <a:ext cx="378372" cy="378372"/>
          </a:xfrm>
          <a:prstGeom prst="ellipse">
            <a:avLst/>
          </a:prstGeom>
          <a:solidFill>
            <a:srgbClr val="6D6875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7F2FC-55C3-4784-B7C9-1D959D6D99E9}"/>
              </a:ext>
            </a:extLst>
          </p:cNvPr>
          <p:cNvSpPr/>
          <p:nvPr/>
        </p:nvSpPr>
        <p:spPr>
          <a:xfrm>
            <a:off x="10075792" y="2570751"/>
            <a:ext cx="378372" cy="378372"/>
          </a:xfrm>
          <a:prstGeom prst="ellipse">
            <a:avLst/>
          </a:prstGeom>
          <a:solidFill>
            <a:srgbClr val="6D6875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914CDA-FDF8-4A31-BD9B-813F1DE340FA}"/>
              </a:ext>
            </a:extLst>
          </p:cNvPr>
          <p:cNvSpPr/>
          <p:nvPr/>
        </p:nvSpPr>
        <p:spPr>
          <a:xfrm>
            <a:off x="7392462" y="4424219"/>
            <a:ext cx="378372" cy="378372"/>
          </a:xfrm>
          <a:prstGeom prst="ellipse">
            <a:avLst/>
          </a:prstGeom>
          <a:solidFill>
            <a:srgbClr val="522C22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D07C1-B2C0-4A74-BC48-47D569055F30}"/>
              </a:ext>
            </a:extLst>
          </p:cNvPr>
          <p:cNvSpPr/>
          <p:nvPr/>
        </p:nvSpPr>
        <p:spPr>
          <a:xfrm>
            <a:off x="10057459" y="3474163"/>
            <a:ext cx="378372" cy="378372"/>
          </a:xfrm>
          <a:prstGeom prst="ellipse">
            <a:avLst/>
          </a:prstGeom>
          <a:solidFill>
            <a:srgbClr val="522C22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23B792-0EF3-47DA-8705-B9158D3E9D89}"/>
              </a:ext>
            </a:extLst>
          </p:cNvPr>
          <p:cNvSpPr/>
          <p:nvPr/>
        </p:nvSpPr>
        <p:spPr>
          <a:xfrm>
            <a:off x="7391806" y="2590369"/>
            <a:ext cx="378372" cy="378372"/>
          </a:xfrm>
          <a:prstGeom prst="ellipse">
            <a:avLst/>
          </a:prstGeom>
          <a:solidFill>
            <a:srgbClr val="B5838D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337278-ECDA-4170-91ED-BA152F4344FD}"/>
              </a:ext>
            </a:extLst>
          </p:cNvPr>
          <p:cNvSpPr/>
          <p:nvPr/>
        </p:nvSpPr>
        <p:spPr>
          <a:xfrm>
            <a:off x="7386026" y="3510888"/>
            <a:ext cx="378372" cy="378372"/>
          </a:xfrm>
          <a:prstGeom prst="ellipse">
            <a:avLst/>
          </a:prstGeom>
          <a:solidFill>
            <a:srgbClr val="E5989B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49A89A-7DB9-472B-B4B5-050CF906ED3B}"/>
              </a:ext>
            </a:extLst>
          </p:cNvPr>
          <p:cNvSpPr/>
          <p:nvPr/>
        </p:nvSpPr>
        <p:spPr>
          <a:xfrm>
            <a:off x="8715558" y="4424219"/>
            <a:ext cx="378372" cy="378372"/>
          </a:xfrm>
          <a:prstGeom prst="ellipse">
            <a:avLst/>
          </a:prstGeom>
          <a:solidFill>
            <a:srgbClr val="E5989B"/>
          </a:solidFill>
          <a:ln>
            <a:noFill/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125633-EA0F-4881-A72E-3439CB266ADC}"/>
              </a:ext>
            </a:extLst>
          </p:cNvPr>
          <p:cNvGrpSpPr/>
          <p:nvPr/>
        </p:nvGrpSpPr>
        <p:grpSpPr>
          <a:xfrm>
            <a:off x="1222045" y="867188"/>
            <a:ext cx="4125309" cy="910672"/>
            <a:chOff x="1759024" y="867188"/>
            <a:chExt cx="3329888" cy="9106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919FE0-30D0-4F0E-8214-8980C3829F30}"/>
                </a:ext>
              </a:extLst>
            </p:cNvPr>
            <p:cNvGrpSpPr/>
            <p:nvPr/>
          </p:nvGrpSpPr>
          <p:grpSpPr>
            <a:xfrm>
              <a:off x="1759024" y="867188"/>
              <a:ext cx="3329888" cy="910672"/>
              <a:chOff x="82410" y="1016128"/>
              <a:chExt cx="8355869" cy="228519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E868FDA-75F7-4399-A645-94EC7FA6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10" y="1288275"/>
                <a:ext cx="8355869" cy="2013051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1E9C951-EF76-425B-8477-685B6C169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621" y="1016128"/>
                <a:ext cx="3008541" cy="948751"/>
              </a:xfrm>
              <a:prstGeom prst="rect">
                <a:avLst/>
              </a:prstGeom>
              <a:effectLst/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790B92-8ED1-40FA-B41A-4ECA86AC19A0}"/>
                </a:ext>
              </a:extLst>
            </p:cNvPr>
            <p:cNvSpPr txBox="1"/>
            <p:nvPr/>
          </p:nvSpPr>
          <p:spPr>
            <a:xfrm>
              <a:off x="1831081" y="1136983"/>
              <a:ext cx="3221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rgbClr val="522C22"/>
                  </a:solidFill>
                  <a:latin typeface="Amellinda Weddings" pitchFamily="50" charset="0"/>
                </a:rPr>
                <a:t>Sistem</a:t>
              </a:r>
              <a:r>
                <a:rPr lang="en-US" sz="28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2800" b="1" dirty="0" err="1">
                  <a:solidFill>
                    <a:srgbClr val="522C22"/>
                  </a:solidFill>
                  <a:latin typeface="Amellinda Weddings" pitchFamily="50" charset="0"/>
                </a:rPr>
                <a:t>Komunikasi</a:t>
              </a:r>
              <a:r>
                <a:rPr lang="en-US" sz="2800" b="1" dirty="0">
                  <a:solidFill>
                    <a:srgbClr val="522C22"/>
                  </a:solidFill>
                  <a:latin typeface="Amellinda Weddings" pitchFamily="50" charset="0"/>
                </a:rPr>
                <a:t> Data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03D2AFC-D48C-47C0-88E6-900CF1A06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69" y="2126412"/>
            <a:ext cx="4495985" cy="33908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A1333C-D8E7-4E32-811F-949E85744688}"/>
              </a:ext>
            </a:extLst>
          </p:cNvPr>
          <p:cNvSpPr txBox="1"/>
          <p:nvPr/>
        </p:nvSpPr>
        <p:spPr>
          <a:xfrm>
            <a:off x="1311314" y="2382611"/>
            <a:ext cx="36057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Data yang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dikirim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melalui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terminal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komputer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bisa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langsung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diperoleh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dan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diproses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oleh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komputer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.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Sistem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komunikasi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i="1" dirty="0">
                <a:solidFill>
                  <a:srgbClr val="522C22"/>
                </a:solidFill>
                <a:latin typeface="Bochins Font" panose="02000503000000000000" pitchFamily="2" charset="0"/>
              </a:rPr>
              <a:t>online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ini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memungkinkan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untuk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mengirimkan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data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ke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pusat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komputer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,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diproses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satu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pusat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komputer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. Perusahaan yang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pertama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mempelopori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yaitu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i="1" dirty="0">
                <a:solidFill>
                  <a:srgbClr val="522C22"/>
                </a:solidFill>
                <a:latin typeface="Bochins Font" panose="02000503000000000000" pitchFamily="2" charset="0"/>
              </a:rPr>
              <a:t>American Airlines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berlaku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komunikasi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dua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arah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.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Merupakan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komunikasi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data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dengan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kecepatan</a:t>
            </a:r>
            <a:r>
              <a:rPr lang="en-US" dirty="0">
                <a:solidFill>
                  <a:srgbClr val="522C22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522C22"/>
                </a:solidFill>
                <a:latin typeface="Bochins Font" panose="02000503000000000000" pitchFamily="2" charset="0"/>
              </a:rPr>
              <a:t>tinggi</a:t>
            </a:r>
            <a:endParaRPr lang="en-US" dirty="0">
              <a:solidFill>
                <a:srgbClr val="522C22"/>
              </a:solidFill>
              <a:latin typeface="Bochins Font" panose="02000503000000000000" pitchFamily="2" charset="0"/>
            </a:endParaRPr>
          </a:p>
          <a:p>
            <a:pPr algn="ctr"/>
            <a:endParaRPr lang="en-US" sz="2000" dirty="0">
              <a:solidFill>
                <a:srgbClr val="522C22"/>
              </a:solidFill>
              <a:latin typeface="Bochins Font" panose="02000503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134261-BF87-48A0-B86F-D56B67E10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14" y="2317005"/>
            <a:ext cx="738387" cy="3760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834104-B499-4971-AB25-CE0AD856B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9558" y="5672486"/>
            <a:ext cx="738387" cy="3760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6664ED-5237-4249-A9D0-549A1BB7C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5" y="4556457"/>
            <a:ext cx="830957" cy="17119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C06769-3A5C-45F0-A948-8A544B8E1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5734" y="5925883"/>
            <a:ext cx="1219232" cy="3102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FB6F947-2ADB-456F-AE62-10FE180CD363}"/>
              </a:ext>
            </a:extLst>
          </p:cNvPr>
          <p:cNvSpPr txBox="1"/>
          <p:nvPr/>
        </p:nvSpPr>
        <p:spPr>
          <a:xfrm>
            <a:off x="7849903" y="2381284"/>
            <a:ext cx="21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522C22"/>
                </a:solidFill>
                <a:latin typeface="Bochins Font" panose="02000503000000000000" pitchFamily="2" charset="0"/>
              </a:rPr>
              <a:t>Time sharing </a:t>
            </a:r>
          </a:p>
          <a:p>
            <a:pPr algn="ctr"/>
            <a:r>
              <a:rPr lang="en-US" sz="2000" i="1" dirty="0">
                <a:solidFill>
                  <a:srgbClr val="522C22"/>
                </a:solidFill>
                <a:latin typeface="Bochins Font" panose="02000503000000000000" pitchFamily="2" charset="0"/>
              </a:rPr>
              <a:t>system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7459E1-88AB-472A-B72A-ED3DADEDEE4B}"/>
              </a:ext>
            </a:extLst>
          </p:cNvPr>
          <p:cNvSpPr txBox="1"/>
          <p:nvPr/>
        </p:nvSpPr>
        <p:spPr>
          <a:xfrm>
            <a:off x="8146363" y="3370961"/>
            <a:ext cx="1572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522C22"/>
                </a:solidFill>
                <a:latin typeface="Bochins Font" panose="02000503000000000000" pitchFamily="2" charset="0"/>
              </a:rPr>
              <a:t>Distributed data processing system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093CF9-1F5B-4EB5-8291-27FA1FE2D4DF}"/>
              </a:ext>
            </a:extLst>
          </p:cNvPr>
          <p:cNvGrpSpPr/>
          <p:nvPr/>
        </p:nvGrpSpPr>
        <p:grpSpPr>
          <a:xfrm>
            <a:off x="2553566" y="5632294"/>
            <a:ext cx="3019461" cy="571554"/>
            <a:chOff x="1529845" y="799676"/>
            <a:chExt cx="3884688" cy="73125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E2B75FD-6C9F-4CB2-8E4D-4AD73A25F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06563" y="-777042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B21B1E8-323C-4181-B915-8A54C1315C80}"/>
                </a:ext>
              </a:extLst>
            </p:cNvPr>
            <p:cNvSpPr txBox="1"/>
            <p:nvPr/>
          </p:nvSpPr>
          <p:spPr>
            <a:xfrm>
              <a:off x="1819099" y="945255"/>
              <a:ext cx="3402912" cy="54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Sumber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: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Skripsi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Jenis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dan Media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dalam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Komunikasi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Data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B201BD2-A830-426F-A908-E8386DBBD3E3}"/>
              </a:ext>
            </a:extLst>
          </p:cNvPr>
          <p:cNvSpPr txBox="1"/>
          <p:nvPr/>
        </p:nvSpPr>
        <p:spPr>
          <a:xfrm>
            <a:off x="1130838" y="2119674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2459727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0" grpId="0"/>
      <p:bldP spid="36" grpId="0"/>
      <p:bldP spid="37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FA627A4-8D1D-4DFE-B06F-55516F266C49}"/>
              </a:ext>
            </a:extLst>
          </p:cNvPr>
          <p:cNvGrpSpPr/>
          <p:nvPr/>
        </p:nvGrpSpPr>
        <p:grpSpPr>
          <a:xfrm flipH="1">
            <a:off x="6176710" y="573959"/>
            <a:ext cx="5164754" cy="5724361"/>
            <a:chOff x="679096" y="530665"/>
            <a:chExt cx="5247242" cy="57243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F46367-47A7-4416-9451-AAE62DDD6659}"/>
                </a:ext>
              </a:extLst>
            </p:cNvPr>
            <p:cNvSpPr/>
            <p:nvPr/>
          </p:nvSpPr>
          <p:spPr>
            <a:xfrm>
              <a:off x="679096" y="530665"/>
              <a:ext cx="5247242" cy="5724361"/>
            </a:xfrm>
            <a:custGeom>
              <a:avLst/>
              <a:gdLst>
                <a:gd name="connsiteX0" fmla="*/ 4802879 w 5105164"/>
                <a:gd name="connsiteY0" fmla="*/ 4633868 h 5475383"/>
                <a:gd name="connsiteX1" fmla="*/ 4675060 w 5105164"/>
                <a:gd name="connsiteY1" fmla="*/ 4761687 h 5475383"/>
                <a:gd name="connsiteX2" fmla="*/ 4802879 w 5105164"/>
                <a:gd name="connsiteY2" fmla="*/ 4889506 h 5475383"/>
                <a:gd name="connsiteX3" fmla="*/ 4930698 w 5105164"/>
                <a:gd name="connsiteY3" fmla="*/ 4761687 h 5475383"/>
                <a:gd name="connsiteX4" fmla="*/ 4802879 w 5105164"/>
                <a:gd name="connsiteY4" fmla="*/ 4633868 h 5475383"/>
                <a:gd name="connsiteX5" fmla="*/ 4802879 w 5105164"/>
                <a:gd name="connsiteY5" fmla="*/ 3817791 h 5475383"/>
                <a:gd name="connsiteX6" fmla="*/ 4675060 w 5105164"/>
                <a:gd name="connsiteY6" fmla="*/ 3945610 h 5475383"/>
                <a:gd name="connsiteX7" fmla="*/ 4802879 w 5105164"/>
                <a:gd name="connsiteY7" fmla="*/ 4073429 h 5475383"/>
                <a:gd name="connsiteX8" fmla="*/ 4930698 w 5105164"/>
                <a:gd name="connsiteY8" fmla="*/ 3945610 h 5475383"/>
                <a:gd name="connsiteX9" fmla="*/ 4802879 w 5105164"/>
                <a:gd name="connsiteY9" fmla="*/ 3817791 h 5475383"/>
                <a:gd name="connsiteX10" fmla="*/ 4802879 w 5105164"/>
                <a:gd name="connsiteY10" fmla="*/ 3001714 h 5475383"/>
                <a:gd name="connsiteX11" fmla="*/ 4675060 w 5105164"/>
                <a:gd name="connsiteY11" fmla="*/ 3129533 h 5475383"/>
                <a:gd name="connsiteX12" fmla="*/ 4802879 w 5105164"/>
                <a:gd name="connsiteY12" fmla="*/ 3257352 h 5475383"/>
                <a:gd name="connsiteX13" fmla="*/ 4930698 w 5105164"/>
                <a:gd name="connsiteY13" fmla="*/ 3129533 h 5475383"/>
                <a:gd name="connsiteX14" fmla="*/ 4802879 w 5105164"/>
                <a:gd name="connsiteY14" fmla="*/ 3001714 h 5475383"/>
                <a:gd name="connsiteX15" fmla="*/ 4802879 w 5105164"/>
                <a:gd name="connsiteY15" fmla="*/ 2234557 h 5475383"/>
                <a:gd name="connsiteX16" fmla="*/ 4675060 w 5105164"/>
                <a:gd name="connsiteY16" fmla="*/ 2362376 h 5475383"/>
                <a:gd name="connsiteX17" fmla="*/ 4802879 w 5105164"/>
                <a:gd name="connsiteY17" fmla="*/ 2490195 h 5475383"/>
                <a:gd name="connsiteX18" fmla="*/ 4930698 w 5105164"/>
                <a:gd name="connsiteY18" fmla="*/ 2362376 h 5475383"/>
                <a:gd name="connsiteX19" fmla="*/ 4802879 w 5105164"/>
                <a:gd name="connsiteY19" fmla="*/ 2234557 h 5475383"/>
                <a:gd name="connsiteX20" fmla="*/ 4802879 w 5105164"/>
                <a:gd name="connsiteY20" fmla="*/ 1418480 h 5475383"/>
                <a:gd name="connsiteX21" fmla="*/ 4675060 w 5105164"/>
                <a:gd name="connsiteY21" fmla="*/ 1546299 h 5475383"/>
                <a:gd name="connsiteX22" fmla="*/ 4802879 w 5105164"/>
                <a:gd name="connsiteY22" fmla="*/ 1674118 h 5475383"/>
                <a:gd name="connsiteX23" fmla="*/ 4930698 w 5105164"/>
                <a:gd name="connsiteY23" fmla="*/ 1546299 h 5475383"/>
                <a:gd name="connsiteX24" fmla="*/ 4802879 w 5105164"/>
                <a:gd name="connsiteY24" fmla="*/ 1418480 h 5475383"/>
                <a:gd name="connsiteX25" fmla="*/ 4802879 w 5105164"/>
                <a:gd name="connsiteY25" fmla="*/ 602403 h 5475383"/>
                <a:gd name="connsiteX26" fmla="*/ 4675060 w 5105164"/>
                <a:gd name="connsiteY26" fmla="*/ 730222 h 5475383"/>
                <a:gd name="connsiteX27" fmla="*/ 4802879 w 5105164"/>
                <a:gd name="connsiteY27" fmla="*/ 858041 h 5475383"/>
                <a:gd name="connsiteX28" fmla="*/ 4930698 w 5105164"/>
                <a:gd name="connsiteY28" fmla="*/ 730222 h 5475383"/>
                <a:gd name="connsiteX29" fmla="*/ 4802879 w 5105164"/>
                <a:gd name="connsiteY29" fmla="*/ 602403 h 5475383"/>
                <a:gd name="connsiteX30" fmla="*/ 0 w 5105164"/>
                <a:gd name="connsiteY30" fmla="*/ 0 h 5475383"/>
                <a:gd name="connsiteX31" fmla="*/ 5105164 w 5105164"/>
                <a:gd name="connsiteY31" fmla="*/ 0 h 5475383"/>
                <a:gd name="connsiteX32" fmla="*/ 5105164 w 5105164"/>
                <a:gd name="connsiteY32" fmla="*/ 5475383 h 5475383"/>
                <a:gd name="connsiteX33" fmla="*/ 0 w 5105164"/>
                <a:gd name="connsiteY33" fmla="*/ 5475383 h 54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05164" h="5475383">
                  <a:moveTo>
                    <a:pt x="4802879" y="4633868"/>
                  </a:moveTo>
                  <a:cubicBezTo>
                    <a:pt x="4732287" y="4633868"/>
                    <a:pt x="4675060" y="4691095"/>
                    <a:pt x="4675060" y="4761687"/>
                  </a:cubicBezTo>
                  <a:cubicBezTo>
                    <a:pt x="4675060" y="4832279"/>
                    <a:pt x="4732287" y="4889506"/>
                    <a:pt x="4802879" y="4889506"/>
                  </a:cubicBezTo>
                  <a:cubicBezTo>
                    <a:pt x="4873471" y="4889506"/>
                    <a:pt x="4930698" y="4832279"/>
                    <a:pt x="4930698" y="4761687"/>
                  </a:cubicBezTo>
                  <a:cubicBezTo>
                    <a:pt x="4930698" y="4691095"/>
                    <a:pt x="4873471" y="4633868"/>
                    <a:pt x="4802879" y="4633868"/>
                  </a:cubicBezTo>
                  <a:close/>
                  <a:moveTo>
                    <a:pt x="4802879" y="3817791"/>
                  </a:moveTo>
                  <a:cubicBezTo>
                    <a:pt x="4732287" y="3817791"/>
                    <a:pt x="4675060" y="3875018"/>
                    <a:pt x="4675060" y="3945610"/>
                  </a:cubicBezTo>
                  <a:cubicBezTo>
                    <a:pt x="4675060" y="4016202"/>
                    <a:pt x="4732287" y="4073429"/>
                    <a:pt x="4802879" y="4073429"/>
                  </a:cubicBezTo>
                  <a:cubicBezTo>
                    <a:pt x="4873471" y="4073429"/>
                    <a:pt x="4930698" y="4016202"/>
                    <a:pt x="4930698" y="3945610"/>
                  </a:cubicBezTo>
                  <a:cubicBezTo>
                    <a:pt x="4930698" y="3875018"/>
                    <a:pt x="4873471" y="3817791"/>
                    <a:pt x="4802879" y="3817791"/>
                  </a:cubicBezTo>
                  <a:close/>
                  <a:moveTo>
                    <a:pt x="4802879" y="3001714"/>
                  </a:moveTo>
                  <a:cubicBezTo>
                    <a:pt x="4732287" y="3001714"/>
                    <a:pt x="4675060" y="3058941"/>
                    <a:pt x="4675060" y="3129533"/>
                  </a:cubicBezTo>
                  <a:cubicBezTo>
                    <a:pt x="4675060" y="3200125"/>
                    <a:pt x="4732287" y="3257352"/>
                    <a:pt x="4802879" y="3257352"/>
                  </a:cubicBezTo>
                  <a:cubicBezTo>
                    <a:pt x="4873471" y="3257352"/>
                    <a:pt x="4930698" y="3200125"/>
                    <a:pt x="4930698" y="3129533"/>
                  </a:cubicBezTo>
                  <a:cubicBezTo>
                    <a:pt x="4930698" y="3058941"/>
                    <a:pt x="4873471" y="3001714"/>
                    <a:pt x="4802879" y="3001714"/>
                  </a:cubicBezTo>
                  <a:close/>
                  <a:moveTo>
                    <a:pt x="4802879" y="2234557"/>
                  </a:moveTo>
                  <a:cubicBezTo>
                    <a:pt x="4732287" y="2234557"/>
                    <a:pt x="4675060" y="2291784"/>
                    <a:pt x="4675060" y="2362376"/>
                  </a:cubicBezTo>
                  <a:cubicBezTo>
                    <a:pt x="4675060" y="2432968"/>
                    <a:pt x="4732287" y="2490195"/>
                    <a:pt x="4802879" y="2490195"/>
                  </a:cubicBezTo>
                  <a:cubicBezTo>
                    <a:pt x="4873471" y="2490195"/>
                    <a:pt x="4930698" y="2432968"/>
                    <a:pt x="4930698" y="2362376"/>
                  </a:cubicBezTo>
                  <a:cubicBezTo>
                    <a:pt x="4930698" y="2291784"/>
                    <a:pt x="4873471" y="2234557"/>
                    <a:pt x="4802879" y="2234557"/>
                  </a:cubicBezTo>
                  <a:close/>
                  <a:moveTo>
                    <a:pt x="4802879" y="1418480"/>
                  </a:moveTo>
                  <a:cubicBezTo>
                    <a:pt x="4732287" y="1418480"/>
                    <a:pt x="4675060" y="1475707"/>
                    <a:pt x="4675060" y="1546299"/>
                  </a:cubicBezTo>
                  <a:cubicBezTo>
                    <a:pt x="4675060" y="1616891"/>
                    <a:pt x="4732287" y="1674118"/>
                    <a:pt x="4802879" y="1674118"/>
                  </a:cubicBezTo>
                  <a:cubicBezTo>
                    <a:pt x="4873471" y="1674118"/>
                    <a:pt x="4930698" y="1616891"/>
                    <a:pt x="4930698" y="1546299"/>
                  </a:cubicBezTo>
                  <a:cubicBezTo>
                    <a:pt x="4930698" y="1475707"/>
                    <a:pt x="4873471" y="1418480"/>
                    <a:pt x="4802879" y="1418480"/>
                  </a:cubicBezTo>
                  <a:close/>
                  <a:moveTo>
                    <a:pt x="4802879" y="602403"/>
                  </a:moveTo>
                  <a:cubicBezTo>
                    <a:pt x="4732287" y="602403"/>
                    <a:pt x="4675060" y="659630"/>
                    <a:pt x="4675060" y="730222"/>
                  </a:cubicBezTo>
                  <a:cubicBezTo>
                    <a:pt x="4675060" y="800814"/>
                    <a:pt x="4732287" y="858041"/>
                    <a:pt x="4802879" y="858041"/>
                  </a:cubicBezTo>
                  <a:cubicBezTo>
                    <a:pt x="4873471" y="858041"/>
                    <a:pt x="4930698" y="800814"/>
                    <a:pt x="4930698" y="730222"/>
                  </a:cubicBezTo>
                  <a:cubicBezTo>
                    <a:pt x="4930698" y="659630"/>
                    <a:pt x="4873471" y="602403"/>
                    <a:pt x="4802879" y="602403"/>
                  </a:cubicBezTo>
                  <a:close/>
                  <a:moveTo>
                    <a:pt x="0" y="0"/>
                  </a:moveTo>
                  <a:lnTo>
                    <a:pt x="5105164" y="0"/>
                  </a:lnTo>
                  <a:lnTo>
                    <a:pt x="5105164" y="5475383"/>
                  </a:lnTo>
                  <a:lnTo>
                    <a:pt x="0" y="547538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Google Shape;210;p17">
              <a:extLst>
                <a:ext uri="{FF2B5EF4-FFF2-40B4-BE49-F238E27FC236}">
                  <a16:creationId xmlns:a16="http://schemas.microsoft.com/office/drawing/2014/main" id="{6A7FCEE0-17A7-4492-A9E5-6D382A599AC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24399" b="44050"/>
            <a:stretch/>
          </p:blipFill>
          <p:spPr>
            <a:xfrm>
              <a:off x="798522" y="597767"/>
              <a:ext cx="5016245" cy="56277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12496-6866-43BC-9B1B-0F444DE1371D}"/>
              </a:ext>
            </a:extLst>
          </p:cNvPr>
          <p:cNvGrpSpPr/>
          <p:nvPr/>
        </p:nvGrpSpPr>
        <p:grpSpPr>
          <a:xfrm>
            <a:off x="5568250" y="1195033"/>
            <a:ext cx="1067579" cy="529219"/>
            <a:chOff x="5568250" y="1195033"/>
            <a:chExt cx="1067579" cy="5292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8F114F-47E4-4E16-904F-0A79B7CFE35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72866F9-728D-4CC1-8483-EB6506773BB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23">
              <a:extLst>
                <a:ext uri="{FF2B5EF4-FFF2-40B4-BE49-F238E27FC236}">
                  <a16:creationId xmlns:a16="http://schemas.microsoft.com/office/drawing/2014/main" id="{9355DBF9-2811-4327-A9D3-EB72957337E2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C9C47F-C3B5-4FD3-AE69-B9914DBDDA27}"/>
              </a:ext>
            </a:extLst>
          </p:cNvPr>
          <p:cNvGrpSpPr/>
          <p:nvPr/>
        </p:nvGrpSpPr>
        <p:grpSpPr>
          <a:xfrm>
            <a:off x="5567780" y="2050401"/>
            <a:ext cx="1067579" cy="529219"/>
            <a:chOff x="5568250" y="1195033"/>
            <a:chExt cx="1067579" cy="52921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76DBC3-E8C1-4696-A0C5-7D3AD82E036C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472139-820F-4A80-94F4-C223378911A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23">
              <a:extLst>
                <a:ext uri="{FF2B5EF4-FFF2-40B4-BE49-F238E27FC236}">
                  <a16:creationId xmlns:a16="http://schemas.microsoft.com/office/drawing/2014/main" id="{25AA395F-0FC3-4577-8C23-F8E902B667A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0C47B2-873F-4873-8B18-3F72B173256E}"/>
              </a:ext>
            </a:extLst>
          </p:cNvPr>
          <p:cNvGrpSpPr/>
          <p:nvPr/>
        </p:nvGrpSpPr>
        <p:grpSpPr>
          <a:xfrm>
            <a:off x="5562211" y="2906921"/>
            <a:ext cx="1067579" cy="529219"/>
            <a:chOff x="5568250" y="1195033"/>
            <a:chExt cx="1067579" cy="52921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15B9E7-F31E-426B-A767-9577E7BED44F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1282BE-E7C9-4C1D-9CE4-76F556C76076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lock Arc 23">
              <a:extLst>
                <a:ext uri="{FF2B5EF4-FFF2-40B4-BE49-F238E27FC236}">
                  <a16:creationId xmlns:a16="http://schemas.microsoft.com/office/drawing/2014/main" id="{45CC586C-FE88-4044-A9A4-F83E8E05040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984ECB-E38F-452E-BBE8-7908EA636195}"/>
              </a:ext>
            </a:extLst>
          </p:cNvPr>
          <p:cNvGrpSpPr/>
          <p:nvPr/>
        </p:nvGrpSpPr>
        <p:grpSpPr>
          <a:xfrm>
            <a:off x="5562211" y="3703609"/>
            <a:ext cx="1067579" cy="529219"/>
            <a:chOff x="5568250" y="1195033"/>
            <a:chExt cx="1067579" cy="52921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CA1B80-8889-40C9-874F-4A3475641F1E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D8B816-449B-4ECA-AA34-81B3CF5AD7CC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Block Arc 23">
              <a:extLst>
                <a:ext uri="{FF2B5EF4-FFF2-40B4-BE49-F238E27FC236}">
                  <a16:creationId xmlns:a16="http://schemas.microsoft.com/office/drawing/2014/main" id="{36556A80-3F39-49EB-9FEE-CAE0C5F04625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B1DBF3-AEDF-4A9C-8D1A-5E5C5758560E}"/>
              </a:ext>
            </a:extLst>
          </p:cNvPr>
          <p:cNvGrpSpPr/>
          <p:nvPr/>
        </p:nvGrpSpPr>
        <p:grpSpPr>
          <a:xfrm>
            <a:off x="5568122" y="4559081"/>
            <a:ext cx="1067579" cy="529219"/>
            <a:chOff x="5568250" y="1195033"/>
            <a:chExt cx="1067579" cy="52921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C6465F-032F-4B80-B746-0E5DC3995D7B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8D4486-622F-47AB-9D97-BED1EEA8D96F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3">
              <a:extLst>
                <a:ext uri="{FF2B5EF4-FFF2-40B4-BE49-F238E27FC236}">
                  <a16:creationId xmlns:a16="http://schemas.microsoft.com/office/drawing/2014/main" id="{457F8EB2-97E1-4C16-9762-E0F768B11060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B56A4F-F078-496F-BC89-CCBF1D461BC4}"/>
              </a:ext>
            </a:extLst>
          </p:cNvPr>
          <p:cNvGrpSpPr/>
          <p:nvPr/>
        </p:nvGrpSpPr>
        <p:grpSpPr>
          <a:xfrm>
            <a:off x="5562211" y="5412420"/>
            <a:ext cx="1067579" cy="529219"/>
            <a:chOff x="5568250" y="1195033"/>
            <a:chExt cx="1067579" cy="5292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7317A6-C89E-4FC2-9DEC-2FDCE2C64765}"/>
                </a:ext>
              </a:extLst>
            </p:cNvPr>
            <p:cNvSpPr/>
            <p:nvPr/>
          </p:nvSpPr>
          <p:spPr>
            <a:xfrm>
              <a:off x="5568250" y="1195033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DE42BD-D69D-4CD2-8140-91D392C04E43}"/>
                </a:ext>
              </a:extLst>
            </p:cNvPr>
            <p:cNvSpPr/>
            <p:nvPr/>
          </p:nvSpPr>
          <p:spPr>
            <a:xfrm>
              <a:off x="6369225" y="1210657"/>
              <a:ext cx="266604" cy="266604"/>
            </a:xfrm>
            <a:prstGeom prst="ellipse">
              <a:avLst/>
            </a:prstGeom>
            <a:solidFill>
              <a:srgbClr val="D3CDC9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3">
              <a:extLst>
                <a:ext uri="{FF2B5EF4-FFF2-40B4-BE49-F238E27FC236}">
                  <a16:creationId xmlns:a16="http://schemas.microsoft.com/office/drawing/2014/main" id="{E15D6E4C-8149-44F6-A0D9-A1BE4D4F7F3B}"/>
                </a:ext>
              </a:extLst>
            </p:cNvPr>
            <p:cNvSpPr/>
            <p:nvPr/>
          </p:nvSpPr>
          <p:spPr>
            <a:xfrm flipV="1">
              <a:off x="5665686" y="1242870"/>
              <a:ext cx="872707" cy="481382"/>
            </a:xfrm>
            <a:custGeom>
              <a:avLst/>
              <a:gdLst>
                <a:gd name="connsiteX0" fmla="*/ 387 w 872841"/>
                <a:gd name="connsiteY0" fmla="*/ 454801 h 872841"/>
                <a:gd name="connsiteX1" fmla="*/ 204601 w 872841"/>
                <a:gd name="connsiteY1" fmla="*/ 66660 h 872841"/>
                <a:gd name="connsiteX2" fmla="*/ 642940 w 872841"/>
                <a:gd name="connsiteY2" fmla="*/ 51956 h 872841"/>
                <a:gd name="connsiteX3" fmla="*/ 872706 w 872841"/>
                <a:gd name="connsiteY3" fmla="*/ 425540 h 872841"/>
                <a:gd name="connsiteX4" fmla="*/ 726550 w 872841"/>
                <a:gd name="connsiteY4" fmla="*/ 429185 h 872841"/>
                <a:gd name="connsiteX5" fmla="*/ 573756 w 872841"/>
                <a:gd name="connsiteY5" fmla="*/ 180752 h 872841"/>
                <a:gd name="connsiteX6" fmla="*/ 282261 w 872841"/>
                <a:gd name="connsiteY6" fmla="*/ 190530 h 872841"/>
                <a:gd name="connsiteX7" fmla="*/ 146458 w 872841"/>
                <a:gd name="connsiteY7" fmla="*/ 448644 h 872841"/>
                <a:gd name="connsiteX8" fmla="*/ 387 w 872841"/>
                <a:gd name="connsiteY8" fmla="*/ 454801 h 872841"/>
                <a:gd name="connsiteX0" fmla="*/ 388 w 872707"/>
                <a:gd name="connsiteY0" fmla="*/ 454801 h 559436"/>
                <a:gd name="connsiteX1" fmla="*/ 204602 w 872707"/>
                <a:gd name="connsiteY1" fmla="*/ 66660 h 559436"/>
                <a:gd name="connsiteX2" fmla="*/ 642941 w 872707"/>
                <a:gd name="connsiteY2" fmla="*/ 51956 h 559436"/>
                <a:gd name="connsiteX3" fmla="*/ 872707 w 872707"/>
                <a:gd name="connsiteY3" fmla="*/ 425540 h 559436"/>
                <a:gd name="connsiteX4" fmla="*/ 726551 w 872707"/>
                <a:gd name="connsiteY4" fmla="*/ 429185 h 559436"/>
                <a:gd name="connsiteX5" fmla="*/ 573757 w 872707"/>
                <a:gd name="connsiteY5" fmla="*/ 180752 h 559436"/>
                <a:gd name="connsiteX6" fmla="*/ 282262 w 872707"/>
                <a:gd name="connsiteY6" fmla="*/ 190530 h 559436"/>
                <a:gd name="connsiteX7" fmla="*/ 146459 w 872707"/>
                <a:gd name="connsiteY7" fmla="*/ 448644 h 559436"/>
                <a:gd name="connsiteX8" fmla="*/ 388 w 872707"/>
                <a:gd name="connsiteY8" fmla="*/ 454801 h 559436"/>
                <a:gd name="connsiteX0" fmla="*/ 388 w 872707"/>
                <a:gd name="connsiteY0" fmla="*/ 454801 h 586770"/>
                <a:gd name="connsiteX1" fmla="*/ 204602 w 872707"/>
                <a:gd name="connsiteY1" fmla="*/ 66660 h 586770"/>
                <a:gd name="connsiteX2" fmla="*/ 642941 w 872707"/>
                <a:gd name="connsiteY2" fmla="*/ 51956 h 586770"/>
                <a:gd name="connsiteX3" fmla="*/ 872707 w 872707"/>
                <a:gd name="connsiteY3" fmla="*/ 425540 h 586770"/>
                <a:gd name="connsiteX4" fmla="*/ 726551 w 872707"/>
                <a:gd name="connsiteY4" fmla="*/ 429185 h 586770"/>
                <a:gd name="connsiteX5" fmla="*/ 573757 w 872707"/>
                <a:gd name="connsiteY5" fmla="*/ 180752 h 586770"/>
                <a:gd name="connsiteX6" fmla="*/ 282262 w 872707"/>
                <a:gd name="connsiteY6" fmla="*/ 190530 h 586770"/>
                <a:gd name="connsiteX7" fmla="*/ 146459 w 872707"/>
                <a:gd name="connsiteY7" fmla="*/ 448644 h 586770"/>
                <a:gd name="connsiteX8" fmla="*/ 388 w 872707"/>
                <a:gd name="connsiteY8" fmla="*/ 454801 h 586770"/>
                <a:gd name="connsiteX0" fmla="*/ 388 w 872707"/>
                <a:gd name="connsiteY0" fmla="*/ 454801 h 588963"/>
                <a:gd name="connsiteX1" fmla="*/ 204602 w 872707"/>
                <a:gd name="connsiteY1" fmla="*/ 66660 h 588963"/>
                <a:gd name="connsiteX2" fmla="*/ 642941 w 872707"/>
                <a:gd name="connsiteY2" fmla="*/ 51956 h 588963"/>
                <a:gd name="connsiteX3" fmla="*/ 872707 w 872707"/>
                <a:gd name="connsiteY3" fmla="*/ 425540 h 588963"/>
                <a:gd name="connsiteX4" fmla="*/ 726551 w 872707"/>
                <a:gd name="connsiteY4" fmla="*/ 429185 h 588963"/>
                <a:gd name="connsiteX5" fmla="*/ 573757 w 872707"/>
                <a:gd name="connsiteY5" fmla="*/ 180752 h 588963"/>
                <a:gd name="connsiteX6" fmla="*/ 282262 w 872707"/>
                <a:gd name="connsiteY6" fmla="*/ 190530 h 588963"/>
                <a:gd name="connsiteX7" fmla="*/ 146459 w 872707"/>
                <a:gd name="connsiteY7" fmla="*/ 448644 h 588963"/>
                <a:gd name="connsiteX8" fmla="*/ 388 w 872707"/>
                <a:gd name="connsiteY8" fmla="*/ 454801 h 588963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  <a:gd name="connsiteX0" fmla="*/ 388 w 872707"/>
                <a:gd name="connsiteY0" fmla="*/ 454801 h 584264"/>
                <a:gd name="connsiteX1" fmla="*/ 204602 w 872707"/>
                <a:gd name="connsiteY1" fmla="*/ 66660 h 584264"/>
                <a:gd name="connsiteX2" fmla="*/ 642941 w 872707"/>
                <a:gd name="connsiteY2" fmla="*/ 51956 h 584264"/>
                <a:gd name="connsiteX3" fmla="*/ 872707 w 872707"/>
                <a:gd name="connsiteY3" fmla="*/ 425540 h 584264"/>
                <a:gd name="connsiteX4" fmla="*/ 726551 w 872707"/>
                <a:gd name="connsiteY4" fmla="*/ 429185 h 584264"/>
                <a:gd name="connsiteX5" fmla="*/ 573757 w 872707"/>
                <a:gd name="connsiteY5" fmla="*/ 180752 h 584264"/>
                <a:gd name="connsiteX6" fmla="*/ 282262 w 872707"/>
                <a:gd name="connsiteY6" fmla="*/ 190530 h 584264"/>
                <a:gd name="connsiteX7" fmla="*/ 146459 w 872707"/>
                <a:gd name="connsiteY7" fmla="*/ 448644 h 584264"/>
                <a:gd name="connsiteX8" fmla="*/ 388 w 872707"/>
                <a:gd name="connsiteY8" fmla="*/ 454801 h 58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707" h="584264">
                  <a:moveTo>
                    <a:pt x="388" y="454801"/>
                  </a:moveTo>
                  <a:cubicBezTo>
                    <a:pt x="-6216" y="298128"/>
                    <a:pt x="71742" y="149956"/>
                    <a:pt x="204602" y="66660"/>
                  </a:cubicBezTo>
                  <a:cubicBezTo>
                    <a:pt x="337462" y="-16636"/>
                    <a:pt x="504797" y="-22249"/>
                    <a:pt x="642941" y="51956"/>
                  </a:cubicBezTo>
                  <a:cubicBezTo>
                    <a:pt x="781084" y="126161"/>
                    <a:pt x="868797" y="268777"/>
                    <a:pt x="872707" y="425540"/>
                  </a:cubicBezTo>
                  <a:cubicBezTo>
                    <a:pt x="852468" y="656056"/>
                    <a:pt x="665741" y="506540"/>
                    <a:pt x="726551" y="429185"/>
                  </a:cubicBezTo>
                  <a:cubicBezTo>
                    <a:pt x="723951" y="324937"/>
                    <a:pt x="665622" y="230098"/>
                    <a:pt x="573757" y="180752"/>
                  </a:cubicBezTo>
                  <a:cubicBezTo>
                    <a:pt x="481892" y="131405"/>
                    <a:pt x="370614" y="135138"/>
                    <a:pt x="282262" y="190530"/>
                  </a:cubicBezTo>
                  <a:cubicBezTo>
                    <a:pt x="193910" y="245922"/>
                    <a:pt x="142067" y="344456"/>
                    <a:pt x="146459" y="448644"/>
                  </a:cubicBezTo>
                  <a:cubicBezTo>
                    <a:pt x="193940" y="541011"/>
                    <a:pt x="32143" y="697871"/>
                    <a:pt x="388" y="4548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bg1">
                    <a:lumMod val="75000"/>
                  </a:schemeClr>
                </a:gs>
                <a:gs pos="83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397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1B95003-88DD-43C2-88FC-2AE7C2828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86" y="1310629"/>
            <a:ext cx="4357025" cy="4881633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7853EB-D8A5-4737-B606-09B8470B3AEB}"/>
              </a:ext>
            </a:extLst>
          </p:cNvPr>
          <p:cNvSpPr txBox="1"/>
          <p:nvPr/>
        </p:nvSpPr>
        <p:spPr>
          <a:xfrm>
            <a:off x="6813062" y="3073789"/>
            <a:ext cx="4138085" cy="125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6D6875"/>
                </a:solidFill>
                <a:latin typeface="Bochins Font" panose="02000503000000000000" pitchFamily="2" charset="0"/>
              </a:rPr>
              <a:t>Mengurangi</a:t>
            </a:r>
            <a:r>
              <a:rPr lang="en-US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6D6875"/>
                </a:solidFill>
                <a:latin typeface="Bochins Font" panose="02000503000000000000" pitchFamily="2" charset="0"/>
              </a:rPr>
              <a:t>waktu</a:t>
            </a:r>
            <a:r>
              <a:rPr lang="en-US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6D6875"/>
                </a:solidFill>
                <a:latin typeface="Bochins Font" panose="02000503000000000000" pitchFamily="2" charset="0"/>
              </a:rPr>
              <a:t>untuk</a:t>
            </a:r>
            <a:r>
              <a:rPr lang="en-US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6D6875"/>
                </a:solidFill>
                <a:latin typeface="Bochins Font" panose="02000503000000000000" pitchFamily="2" charset="0"/>
              </a:rPr>
              <a:t>pengelolaan</a:t>
            </a:r>
            <a:r>
              <a:rPr lang="en-US" dirty="0">
                <a:solidFill>
                  <a:srgbClr val="6D6875"/>
                </a:solidFill>
                <a:latin typeface="Bochins Font" panose="02000503000000000000" pitchFamily="2" charset="0"/>
              </a:rPr>
              <a:t>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6D6875"/>
                </a:solidFill>
                <a:latin typeface="Bochins Font" panose="02000503000000000000" pitchFamily="2" charset="0"/>
              </a:rPr>
              <a:t>Mendapatkan</a:t>
            </a:r>
            <a:r>
              <a:rPr lang="en-US" dirty="0">
                <a:solidFill>
                  <a:srgbClr val="6D6875"/>
                </a:solidFill>
                <a:latin typeface="Bochins Font" panose="02000503000000000000" pitchFamily="2" charset="0"/>
              </a:rPr>
              <a:t> data </a:t>
            </a:r>
            <a:r>
              <a:rPr lang="en-US" dirty="0" err="1">
                <a:solidFill>
                  <a:srgbClr val="6D6875"/>
                </a:solidFill>
                <a:latin typeface="Bochins Font" panose="02000503000000000000" pitchFamily="2" charset="0"/>
              </a:rPr>
              <a:t>langsung</a:t>
            </a:r>
            <a:r>
              <a:rPr lang="en-US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6D6875"/>
                </a:solidFill>
                <a:latin typeface="Bochins Font" panose="02000503000000000000" pitchFamily="2" charset="0"/>
              </a:rPr>
              <a:t>dari</a:t>
            </a:r>
            <a:r>
              <a:rPr lang="en-US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6D6875"/>
                </a:solidFill>
                <a:latin typeface="Bochins Font" panose="02000503000000000000" pitchFamily="2" charset="0"/>
              </a:rPr>
              <a:t>sumbernya</a:t>
            </a:r>
            <a:endParaRPr lang="en-US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6D6875"/>
                </a:solidFill>
                <a:latin typeface="Bochins Font" panose="02000503000000000000" pitchFamily="2" charset="0"/>
              </a:rPr>
              <a:t>Mempercepat</a:t>
            </a:r>
            <a:r>
              <a:rPr lang="en-US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6D6875"/>
                </a:solidFill>
                <a:latin typeface="Bochins Font" panose="02000503000000000000" pitchFamily="2" charset="0"/>
              </a:rPr>
              <a:t>perluasan</a:t>
            </a:r>
            <a:r>
              <a:rPr lang="en-US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dirty="0" err="1">
                <a:solidFill>
                  <a:srgbClr val="6D6875"/>
                </a:solidFill>
                <a:latin typeface="Bochins Font" panose="02000503000000000000" pitchFamily="2" charset="0"/>
              </a:rPr>
              <a:t>informasi</a:t>
            </a:r>
            <a:endParaRPr lang="en-US" dirty="0">
              <a:solidFill>
                <a:srgbClr val="6D6875"/>
              </a:solidFill>
              <a:latin typeface="Bochins Font" panose="02000503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8952E9F-E1FF-404D-9055-E2ACCD308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9" y="777462"/>
            <a:ext cx="641142" cy="5047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D106BD-B3AF-4352-921A-9AD9C2D5B84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03" y="580054"/>
            <a:ext cx="4388482" cy="7818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E84DD7-9FEB-4C7C-9EA0-1CE870A79676}"/>
              </a:ext>
            </a:extLst>
          </p:cNvPr>
          <p:cNvSpPr txBox="1"/>
          <p:nvPr/>
        </p:nvSpPr>
        <p:spPr>
          <a:xfrm>
            <a:off x="1348455" y="719222"/>
            <a:ext cx="4242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Manfaat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Komunikasi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Data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0842B1-414B-47EB-B2F4-FF257D076FA1}"/>
              </a:ext>
            </a:extLst>
          </p:cNvPr>
          <p:cNvGrpSpPr/>
          <p:nvPr/>
        </p:nvGrpSpPr>
        <p:grpSpPr>
          <a:xfrm>
            <a:off x="9728417" y="4190591"/>
            <a:ext cx="1770546" cy="2105713"/>
            <a:chOff x="1216293" y="3844031"/>
            <a:chExt cx="1770546" cy="223398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2B4E34A-71EA-47FB-ADCC-1E3D0691D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811" y="3844031"/>
              <a:ext cx="1642028" cy="22209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C4B27E7-BD1A-40AD-A9BF-F74839CE6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3" t="11408" r="26747" b="14203"/>
            <a:stretch/>
          </p:blipFill>
          <p:spPr>
            <a:xfrm rot="1258880">
              <a:off x="1216293" y="5175398"/>
              <a:ext cx="534570" cy="81932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BAEA126-B90B-4A0E-9C8C-1E1DB0700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6284" b="62514" l="29965" r="69681">
                          <a14:foregroundMark x1="31028" y1="47760" x2="29965" y2="52678"/>
                          <a14:foregroundMark x1="44326" y1="61858" x2="56915" y2="62514"/>
                          <a14:foregroundMark x1="56915" y1="62514" x2="60638" y2="612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46" t="33421" r="25261" b="36105"/>
            <a:stretch/>
          </p:blipFill>
          <p:spPr>
            <a:xfrm>
              <a:off x="1257026" y="5659810"/>
              <a:ext cx="421980" cy="41820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CC38643-7BC0-4BE0-8278-270DED38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6978">
              <a:off x="1269483" y="3916323"/>
              <a:ext cx="888774" cy="285786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4AA394C-CC6B-47CD-AB52-7EADE39ED3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105" y="485831"/>
            <a:ext cx="2378591" cy="14496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B5733BA-6767-4136-B66A-0513A9CF7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70" y="1340482"/>
            <a:ext cx="4357025" cy="4729577"/>
          </a:xfrm>
          <a:prstGeom prst="rect">
            <a:avLst/>
          </a:prstGeom>
          <a:effectLst>
            <a:outerShdw blurRad="2159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52CDF81-8851-4A50-BBEE-4EC01FCAB0F1}"/>
              </a:ext>
            </a:extLst>
          </p:cNvPr>
          <p:cNvSpPr txBox="1"/>
          <p:nvPr/>
        </p:nvSpPr>
        <p:spPr>
          <a:xfrm>
            <a:off x="1049370" y="2400315"/>
            <a:ext cx="4388013" cy="326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Memungkinkan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pengiriman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data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dalam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jumlah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besar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efisien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tanpa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kesalahan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dan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ekonomis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dari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suatu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tempat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ke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tempat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yang lain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Memungkinkan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penggunaan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system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komputer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dan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peralatan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pendukung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dari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jarak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jauh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(</a:t>
            </a:r>
            <a:r>
              <a:rPr lang="en-US" sz="1400" i="1" dirty="0">
                <a:solidFill>
                  <a:srgbClr val="6D6875"/>
                </a:solidFill>
                <a:latin typeface="Bochins Font" panose="02000503000000000000" pitchFamily="2" charset="0"/>
              </a:rPr>
              <a:t>remote computer use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Memungkinkan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penggunaan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komputer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secara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terpusat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maupun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secara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tersebar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sehingga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mendukung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manajemen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dalam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hal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control,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baik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desentralisasi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maupun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sentralisasi</a:t>
            </a:r>
            <a:endParaRPr lang="en-US" sz="1400" dirty="0">
              <a:solidFill>
                <a:srgbClr val="6D6875"/>
              </a:solidFill>
              <a:latin typeface="Bochins Font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Mempermudah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kemungkinan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pengelolaan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dan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pengaturan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data yang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ada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dalam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berbagai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macam</a:t>
            </a:r>
            <a:r>
              <a:rPr lang="en-US" sz="1400" dirty="0">
                <a:solidFill>
                  <a:srgbClr val="6D6875"/>
                </a:solidFill>
                <a:latin typeface="Bochins Font" panose="02000503000000000000" pitchFamily="2" charset="0"/>
              </a:rPr>
              <a:t> system </a:t>
            </a:r>
            <a:r>
              <a:rPr lang="en-US" sz="1400" dirty="0" err="1">
                <a:solidFill>
                  <a:srgbClr val="6D6875"/>
                </a:solidFill>
                <a:latin typeface="Bochins Font" panose="02000503000000000000" pitchFamily="2" charset="0"/>
              </a:rPr>
              <a:t>komputer</a:t>
            </a:r>
            <a:endParaRPr lang="en-US" sz="1400" dirty="0">
              <a:solidFill>
                <a:srgbClr val="6D6875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AA7B1B-8924-4960-8265-F35624B7ED46}"/>
              </a:ext>
            </a:extLst>
          </p:cNvPr>
          <p:cNvGrpSpPr/>
          <p:nvPr/>
        </p:nvGrpSpPr>
        <p:grpSpPr>
          <a:xfrm>
            <a:off x="6498129" y="5708469"/>
            <a:ext cx="3376128" cy="695597"/>
            <a:chOff x="1529845" y="799676"/>
            <a:chExt cx="3884688" cy="731252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F162DEB-B84A-4CB0-95BE-D3C24DB73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06563" y="-777042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3346E4-255C-4CE9-8E2B-80A372158363}"/>
                </a:ext>
              </a:extLst>
            </p:cNvPr>
            <p:cNvSpPr txBox="1"/>
            <p:nvPr/>
          </p:nvSpPr>
          <p:spPr>
            <a:xfrm>
              <a:off x="1819099" y="945255"/>
              <a:ext cx="3402912" cy="54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Sumber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: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Skripsi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Jenis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dan Media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dalam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Komunikasi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330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113F3A-98AE-49BF-98F6-626E35055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543" y="5307892"/>
            <a:ext cx="266707" cy="869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40672-78F1-4824-A0FA-053C6D0B3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753" flipH="1">
            <a:off x="1128685" y="5540166"/>
            <a:ext cx="211008" cy="687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BDE7D-A096-4FAD-8C5F-C9A78BAE5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6643653" y="120147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46113-D70C-4248-85A7-7E1E4592CA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10551999" y="539874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127A2C-2461-4773-8120-FA8AA20B5824}"/>
              </a:ext>
            </a:extLst>
          </p:cNvPr>
          <p:cNvGrpSpPr/>
          <p:nvPr/>
        </p:nvGrpSpPr>
        <p:grpSpPr>
          <a:xfrm>
            <a:off x="1499914" y="2441965"/>
            <a:ext cx="3814932" cy="471150"/>
            <a:chOff x="1499914" y="1808480"/>
            <a:chExt cx="3814932" cy="4711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3D21D-BAE4-4548-8425-B1D3EEC7E369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1F0DB7-366F-4806-ADA6-43B9CC9FEF4E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F8C7A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2E02C-2568-42BD-B578-03ADF63FF93D}"/>
              </a:ext>
            </a:extLst>
          </p:cNvPr>
          <p:cNvGrpSpPr/>
          <p:nvPr/>
        </p:nvGrpSpPr>
        <p:grpSpPr>
          <a:xfrm>
            <a:off x="6771403" y="893037"/>
            <a:ext cx="4034371" cy="4997624"/>
            <a:chOff x="6831580" y="-407980"/>
            <a:chExt cx="3758126" cy="47450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2FD231-BE7D-47E1-B72D-619767ED7C3B}"/>
                </a:ext>
              </a:extLst>
            </p:cNvPr>
            <p:cNvSpPr/>
            <p:nvPr/>
          </p:nvSpPr>
          <p:spPr>
            <a:xfrm>
              <a:off x="6831580" y="-40798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84C228-DD0F-449D-B040-2B0BF57BB276}"/>
                </a:ext>
              </a:extLst>
            </p:cNvPr>
            <p:cNvSpPr/>
            <p:nvPr/>
          </p:nvSpPr>
          <p:spPr>
            <a:xfrm>
              <a:off x="6841935" y="223619"/>
              <a:ext cx="3747771" cy="4113445"/>
            </a:xfrm>
            <a:prstGeom prst="rect">
              <a:avLst/>
            </a:prstGeom>
            <a:solidFill>
              <a:srgbClr val="6D6875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B65E5-4A83-411D-89E2-1C261F62ACA4}"/>
              </a:ext>
            </a:extLst>
          </p:cNvPr>
          <p:cNvGrpSpPr/>
          <p:nvPr/>
        </p:nvGrpSpPr>
        <p:grpSpPr>
          <a:xfrm>
            <a:off x="1553898" y="4494351"/>
            <a:ext cx="3814932" cy="471150"/>
            <a:chOff x="1499914" y="1808480"/>
            <a:chExt cx="3814932" cy="4711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C61E6A-80F4-4CF8-9326-63F21DACD67C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121F16-2135-4BF1-8A37-14F1E76E531B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B5838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C7CBF5-873C-40C8-8483-3EB07A7BE4D9}"/>
              </a:ext>
            </a:extLst>
          </p:cNvPr>
          <p:cNvGrpSpPr/>
          <p:nvPr/>
        </p:nvGrpSpPr>
        <p:grpSpPr>
          <a:xfrm>
            <a:off x="1105483" y="2544300"/>
            <a:ext cx="272317" cy="278823"/>
            <a:chOff x="1105483" y="2544300"/>
            <a:chExt cx="272317" cy="27882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7F1248-461B-4A25-9325-AEE449CBA5F0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DB22506-E982-4AC7-9CD6-573F1E65AD5C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6659CC-08C9-43AC-8DB6-69C4489B3C45}"/>
              </a:ext>
            </a:extLst>
          </p:cNvPr>
          <p:cNvGrpSpPr/>
          <p:nvPr/>
        </p:nvGrpSpPr>
        <p:grpSpPr>
          <a:xfrm>
            <a:off x="6635243" y="806089"/>
            <a:ext cx="272317" cy="278823"/>
            <a:chOff x="1105483" y="2544300"/>
            <a:chExt cx="272317" cy="2788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F8EA97-6ADA-4A8D-96A2-920E5FA59DA6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328BE38-205C-4A1D-BAF7-71B50B155A3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0FE784-FB6B-402A-9078-5CF4429165E4}"/>
              </a:ext>
            </a:extLst>
          </p:cNvPr>
          <p:cNvGrpSpPr/>
          <p:nvPr/>
        </p:nvGrpSpPr>
        <p:grpSpPr>
          <a:xfrm>
            <a:off x="1136709" y="4560654"/>
            <a:ext cx="272317" cy="278823"/>
            <a:chOff x="1105483" y="2544300"/>
            <a:chExt cx="272317" cy="27882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84B9DE-47B6-4C55-A24C-77596AA92AF1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C5DCBA-79A2-483F-A2F2-B6A3F8B51DF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E624DFE-40CC-4B10-B70A-E7C785838FA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64" y="926545"/>
            <a:ext cx="4777818" cy="7818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469C960-347F-4624-8BBD-7EBDB9FC3CA7}"/>
              </a:ext>
            </a:extLst>
          </p:cNvPr>
          <p:cNvSpPr txBox="1"/>
          <p:nvPr/>
        </p:nvSpPr>
        <p:spPr>
          <a:xfrm>
            <a:off x="1387212" y="1038994"/>
            <a:ext cx="377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Jenis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Komunikasi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F98AD7-CB5D-4DBB-A1D6-8F600C7558EC}"/>
              </a:ext>
            </a:extLst>
          </p:cNvPr>
          <p:cNvSpPr txBox="1"/>
          <p:nvPr/>
        </p:nvSpPr>
        <p:spPr>
          <a:xfrm>
            <a:off x="1416992" y="2446596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Infrastruktur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Terrestrial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124E8D-CED7-4326-B0D7-BA6AAFC8D56B}"/>
              </a:ext>
            </a:extLst>
          </p:cNvPr>
          <p:cNvSpPr txBox="1"/>
          <p:nvPr/>
        </p:nvSpPr>
        <p:spPr>
          <a:xfrm>
            <a:off x="1472437" y="4447663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Melalui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Satelit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13BC8-5A83-42FB-A9A1-8B6C840D9C78}"/>
              </a:ext>
            </a:extLst>
          </p:cNvPr>
          <p:cNvSpPr txBox="1"/>
          <p:nvPr/>
        </p:nvSpPr>
        <p:spPr>
          <a:xfrm>
            <a:off x="6771403" y="880934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Infrastruktur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Terrestrial</a:t>
            </a:r>
            <a:endParaRPr lang="en-US" sz="28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82E79F-374D-4A8E-9641-013A2330F014}"/>
              </a:ext>
            </a:extLst>
          </p:cNvPr>
          <p:cNvSpPr txBox="1"/>
          <p:nvPr/>
        </p:nvSpPr>
        <p:spPr>
          <a:xfrm>
            <a:off x="6771402" y="1558256"/>
            <a:ext cx="39370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Aksesnya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dengan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menggunakan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media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kabel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dan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nirkabel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.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Untuk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membangun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infrastruktur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terrestrial 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ini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membutuhkan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biaya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yang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tinggi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kapasitas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bandwirch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yang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terbatas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biaya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yang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tinggi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dikarenakan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dengan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menggunakan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kabel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tidak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dipengaruhi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oleh factor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cuaca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jadi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sinyal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yang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digunakan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cukup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kuat</a:t>
            </a:r>
            <a:endParaRPr 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93D3C85-DADA-4BB3-BF22-275F07A48092}"/>
              </a:ext>
            </a:extLst>
          </p:cNvPr>
          <p:cNvGrpSpPr/>
          <p:nvPr/>
        </p:nvGrpSpPr>
        <p:grpSpPr>
          <a:xfrm>
            <a:off x="2288762" y="5636820"/>
            <a:ext cx="3376128" cy="695597"/>
            <a:chOff x="1529845" y="799676"/>
            <a:chExt cx="3884688" cy="731252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E95C5F4-0D24-4100-A537-60ED7AE1C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06563" y="-777042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9049F1-E8C6-4F56-8491-E313A2975977}"/>
                </a:ext>
              </a:extLst>
            </p:cNvPr>
            <p:cNvSpPr txBox="1"/>
            <p:nvPr/>
          </p:nvSpPr>
          <p:spPr>
            <a:xfrm>
              <a:off x="1819099" y="945255"/>
              <a:ext cx="3402912" cy="54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Sumber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: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Skripsi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Jenis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dan Media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dalam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Komunikasi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550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113F3A-98AE-49BF-98F6-626E35055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543" y="5307892"/>
            <a:ext cx="266707" cy="869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40672-78F1-4824-A0FA-053C6D0B3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753" flipH="1">
            <a:off x="1128685" y="5540166"/>
            <a:ext cx="211008" cy="687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BDE7D-A096-4FAD-8C5F-C9A78BAE5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6643653" y="120147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46113-D70C-4248-85A7-7E1E4592CA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7" r="70683"/>
          <a:stretch/>
        </p:blipFill>
        <p:spPr>
          <a:xfrm rot="3036525">
            <a:off x="10551999" y="5398740"/>
            <a:ext cx="312898" cy="852951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24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127A2C-2461-4773-8120-FA8AA20B5824}"/>
              </a:ext>
            </a:extLst>
          </p:cNvPr>
          <p:cNvGrpSpPr/>
          <p:nvPr/>
        </p:nvGrpSpPr>
        <p:grpSpPr>
          <a:xfrm>
            <a:off x="1499914" y="2441965"/>
            <a:ext cx="3814932" cy="471150"/>
            <a:chOff x="1499914" y="1808480"/>
            <a:chExt cx="3814932" cy="4711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33D21D-BAE4-4548-8425-B1D3EEC7E369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1F0DB7-366F-4806-ADA6-43B9CC9FEF4E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F8C7A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2B4A583-F096-4C90-B2CC-3D5A9460DC68}"/>
              </a:ext>
            </a:extLst>
          </p:cNvPr>
          <p:cNvSpPr/>
          <p:nvPr/>
        </p:nvSpPr>
        <p:spPr>
          <a:xfrm>
            <a:off x="6885746" y="1699828"/>
            <a:ext cx="3867735" cy="4164014"/>
          </a:xfrm>
          <a:prstGeom prst="rect">
            <a:avLst/>
          </a:prstGeom>
          <a:solidFill>
            <a:srgbClr val="522C22"/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B65E5-4A83-411D-89E2-1C261F62ACA4}"/>
              </a:ext>
            </a:extLst>
          </p:cNvPr>
          <p:cNvGrpSpPr/>
          <p:nvPr/>
        </p:nvGrpSpPr>
        <p:grpSpPr>
          <a:xfrm>
            <a:off x="1553898" y="4494351"/>
            <a:ext cx="3814932" cy="471150"/>
            <a:chOff x="1499914" y="1808480"/>
            <a:chExt cx="3814932" cy="4711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C61E6A-80F4-4CF8-9326-63F21DACD67C}"/>
                </a:ext>
              </a:extLst>
            </p:cNvPr>
            <p:cNvSpPr/>
            <p:nvPr/>
          </p:nvSpPr>
          <p:spPr>
            <a:xfrm>
              <a:off x="1567075" y="1883390"/>
              <a:ext cx="3747771" cy="396240"/>
            </a:xfrm>
            <a:prstGeom prst="rect">
              <a:avLst/>
            </a:prstGeom>
            <a:noFill/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121F16-2135-4BF1-8A37-14F1E76E531B}"/>
                </a:ext>
              </a:extLst>
            </p:cNvPr>
            <p:cNvSpPr/>
            <p:nvPr/>
          </p:nvSpPr>
          <p:spPr>
            <a:xfrm>
              <a:off x="1499914" y="1808480"/>
              <a:ext cx="3747771" cy="396240"/>
            </a:xfrm>
            <a:prstGeom prst="rect">
              <a:avLst/>
            </a:prstGeom>
            <a:solidFill>
              <a:srgbClr val="B5838D"/>
            </a:solidFill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C7CBF5-873C-40C8-8483-3EB07A7BE4D9}"/>
              </a:ext>
            </a:extLst>
          </p:cNvPr>
          <p:cNvGrpSpPr/>
          <p:nvPr/>
        </p:nvGrpSpPr>
        <p:grpSpPr>
          <a:xfrm>
            <a:off x="1105483" y="2544300"/>
            <a:ext cx="272317" cy="278823"/>
            <a:chOff x="1105483" y="2544300"/>
            <a:chExt cx="272317" cy="27882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7F1248-461B-4A25-9325-AEE449CBA5F0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DB22506-E982-4AC7-9CD6-573F1E65AD5C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6659CC-08C9-43AC-8DB6-69C4489B3C45}"/>
              </a:ext>
            </a:extLst>
          </p:cNvPr>
          <p:cNvGrpSpPr/>
          <p:nvPr/>
        </p:nvGrpSpPr>
        <p:grpSpPr>
          <a:xfrm>
            <a:off x="7092821" y="760171"/>
            <a:ext cx="272317" cy="278823"/>
            <a:chOff x="1105483" y="2544300"/>
            <a:chExt cx="272317" cy="27882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F8EA97-6ADA-4A8D-96A2-920E5FA59DA6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328BE38-205C-4A1D-BAF7-71B50B155A3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0FE784-FB6B-402A-9078-5CF4429165E4}"/>
              </a:ext>
            </a:extLst>
          </p:cNvPr>
          <p:cNvGrpSpPr/>
          <p:nvPr/>
        </p:nvGrpSpPr>
        <p:grpSpPr>
          <a:xfrm>
            <a:off x="1136709" y="4560654"/>
            <a:ext cx="272317" cy="278823"/>
            <a:chOff x="1105483" y="2544300"/>
            <a:chExt cx="272317" cy="27882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84B9DE-47B6-4C55-A24C-77596AA92AF1}"/>
                </a:ext>
              </a:extLst>
            </p:cNvPr>
            <p:cNvSpPr/>
            <p:nvPr/>
          </p:nvSpPr>
          <p:spPr>
            <a:xfrm>
              <a:off x="1105483" y="2544300"/>
              <a:ext cx="250503" cy="250503"/>
            </a:xfrm>
            <a:prstGeom prst="ellipse">
              <a:avLst/>
            </a:prstGeom>
            <a:solidFill>
              <a:srgbClr val="B5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C5DCBA-79A2-483F-A2F2-B6A3F8B51DF9}"/>
                </a:ext>
              </a:extLst>
            </p:cNvPr>
            <p:cNvSpPr/>
            <p:nvPr/>
          </p:nvSpPr>
          <p:spPr>
            <a:xfrm>
              <a:off x="1127297" y="2572620"/>
              <a:ext cx="250503" cy="250503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E624DFE-40CC-4B10-B70A-E7C785838FA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64" y="926545"/>
            <a:ext cx="4777818" cy="78186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469C960-347F-4624-8BBD-7EBDB9FC3CA7}"/>
              </a:ext>
            </a:extLst>
          </p:cNvPr>
          <p:cNvSpPr txBox="1"/>
          <p:nvPr/>
        </p:nvSpPr>
        <p:spPr>
          <a:xfrm>
            <a:off x="1387212" y="1038994"/>
            <a:ext cx="377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Jenis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Komunikasi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F98AD7-CB5D-4DBB-A1D6-8F600C7558EC}"/>
              </a:ext>
            </a:extLst>
          </p:cNvPr>
          <p:cNvSpPr txBox="1"/>
          <p:nvPr/>
        </p:nvSpPr>
        <p:spPr>
          <a:xfrm>
            <a:off x="1397514" y="2436261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Infrastruktur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Terrestrial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124E8D-CED7-4326-B0D7-BA6AAFC8D56B}"/>
              </a:ext>
            </a:extLst>
          </p:cNvPr>
          <p:cNvSpPr txBox="1"/>
          <p:nvPr/>
        </p:nvSpPr>
        <p:spPr>
          <a:xfrm>
            <a:off x="1472437" y="4447663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Melalui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Satelit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13BC8-5A83-42FB-A9A1-8B6C840D9C78}"/>
              </a:ext>
            </a:extLst>
          </p:cNvPr>
          <p:cNvSpPr txBox="1"/>
          <p:nvPr/>
        </p:nvSpPr>
        <p:spPr>
          <a:xfrm>
            <a:off x="6851090" y="895578"/>
            <a:ext cx="393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Melalui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2800" b="1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Satelit</a:t>
            </a:r>
            <a:endParaRPr lang="en-US" sz="28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82E79F-374D-4A8E-9641-013A2330F014}"/>
              </a:ext>
            </a:extLst>
          </p:cNvPr>
          <p:cNvSpPr txBox="1"/>
          <p:nvPr/>
        </p:nvSpPr>
        <p:spPr>
          <a:xfrm>
            <a:off x="6914288" y="1699828"/>
            <a:ext cx="393704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Menggunakan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satelit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sebagai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aksesnya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.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Biasanya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wilayah yang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dicakup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akses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satelit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lebih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luas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dan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mampu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menjangkau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lokasi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yang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tidak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memungkinkan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dibangunnya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infrastuktur</a:t>
            </a:r>
            <a:r>
              <a:rPr lang="en-US" sz="1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terrestrial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namun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membutuhkan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waktu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yang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salam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untuk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melangsungkan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proses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komunikasi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.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Kelemahan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lain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dari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komunikasi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via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satelit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adalah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adanya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gangguan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yang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disebabkan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oleh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radiasi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gelombang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matahari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(</a:t>
            </a:r>
            <a:r>
              <a:rPr lang="en-US" sz="19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sun outage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) dan yang paling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parah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terjadi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setiap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11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tahun</a:t>
            </a:r>
            <a:r>
              <a:rPr lang="en-US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llinda Weddings" pitchFamily="50" charset="0"/>
              </a:rPr>
              <a:t>sekali</a:t>
            </a:r>
            <a:endParaRPr lang="en-US" sz="1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llinda Weddings" pitchFamily="50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A2B662-75D4-4936-A972-45906CF33F71}"/>
              </a:ext>
            </a:extLst>
          </p:cNvPr>
          <p:cNvGrpSpPr/>
          <p:nvPr/>
        </p:nvGrpSpPr>
        <p:grpSpPr>
          <a:xfrm>
            <a:off x="2771487" y="5698738"/>
            <a:ext cx="3376128" cy="695597"/>
            <a:chOff x="1529845" y="799676"/>
            <a:chExt cx="3884688" cy="73125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A27CBD-E44C-4BE7-8BD8-905438804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30387"/>
            <a:stretch/>
          </p:blipFill>
          <p:spPr>
            <a:xfrm rot="5400000">
              <a:off x="3106563" y="-777042"/>
              <a:ext cx="731252" cy="38846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296E50-CA6F-42F7-8EFF-5E3FE09114E9}"/>
                </a:ext>
              </a:extLst>
            </p:cNvPr>
            <p:cNvSpPr txBox="1"/>
            <p:nvPr/>
          </p:nvSpPr>
          <p:spPr>
            <a:xfrm>
              <a:off x="1819099" y="945255"/>
              <a:ext cx="3402912" cy="549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Sumber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: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Skripsi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Jenis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dan Media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dalam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</a:t>
              </a:r>
              <a:r>
                <a:rPr lang="en-US" sz="1200" b="1" dirty="0" err="1">
                  <a:solidFill>
                    <a:srgbClr val="522C22"/>
                  </a:solidFill>
                  <a:latin typeface="Amellinda Weddings" pitchFamily="50" charset="0"/>
                </a:rPr>
                <a:t>Komunikasi</a:t>
              </a:r>
              <a:r>
                <a:rPr lang="en-US" sz="1200" b="1" dirty="0">
                  <a:solidFill>
                    <a:srgbClr val="522C22"/>
                  </a:solidFill>
                  <a:latin typeface="Amellinda Weddings" pitchFamily="50" charset="0"/>
                </a:rPr>
                <a:t> Data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B3D6061-F34B-4F6E-ADAD-F643F99B6B85}"/>
              </a:ext>
            </a:extLst>
          </p:cNvPr>
          <p:cNvSpPr/>
          <p:nvPr/>
        </p:nvSpPr>
        <p:spPr>
          <a:xfrm>
            <a:off x="7228980" y="808736"/>
            <a:ext cx="3262557" cy="598065"/>
          </a:xfrm>
          <a:prstGeom prst="rect">
            <a:avLst/>
          </a:prstGeom>
          <a:noFill/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07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7" grpId="0"/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621</Words>
  <Application>Microsoft Office PowerPoint</Application>
  <PresentationFormat>Widescreen</PresentationFormat>
  <Paragraphs>79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Bochins Font</vt:lpstr>
      <vt:lpstr>Calibri Light</vt:lpstr>
      <vt:lpstr>Arial</vt:lpstr>
      <vt:lpstr>Wingdings</vt:lpstr>
      <vt:lpstr>Amellinda Weddings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Tiara Anggraini Prasetyo</dc:creator>
  <cp:lastModifiedBy>RAHMAH NUR FADHILAH</cp:lastModifiedBy>
  <cp:revision>3</cp:revision>
  <dcterms:created xsi:type="dcterms:W3CDTF">2021-09-08T04:25:30Z</dcterms:created>
  <dcterms:modified xsi:type="dcterms:W3CDTF">2021-09-17T12:38:54Z</dcterms:modified>
</cp:coreProperties>
</file>